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9"/>
  </p:notesMasterIdLst>
  <p:handoutMasterIdLst>
    <p:handoutMasterId r:id="rId40"/>
  </p:handoutMasterIdLst>
  <p:sldIdLst>
    <p:sldId id="256" r:id="rId3"/>
    <p:sldId id="258" r:id="rId4"/>
    <p:sldId id="259" r:id="rId5"/>
    <p:sldId id="306" r:id="rId6"/>
    <p:sldId id="270" r:id="rId7"/>
    <p:sldId id="277" r:id="rId8"/>
    <p:sldId id="276" r:id="rId9"/>
    <p:sldId id="278" r:id="rId10"/>
    <p:sldId id="275" r:id="rId11"/>
    <p:sldId id="285" r:id="rId12"/>
    <p:sldId id="304" r:id="rId13"/>
    <p:sldId id="272" r:id="rId14"/>
    <p:sldId id="279" r:id="rId15"/>
    <p:sldId id="280" r:id="rId16"/>
    <p:sldId id="283" r:id="rId17"/>
    <p:sldId id="274" r:id="rId18"/>
    <p:sldId id="288" r:id="rId19"/>
    <p:sldId id="284" r:id="rId20"/>
    <p:sldId id="290" r:id="rId21"/>
    <p:sldId id="291" r:id="rId22"/>
    <p:sldId id="293" r:id="rId23"/>
    <p:sldId id="295" r:id="rId24"/>
    <p:sldId id="297" r:id="rId25"/>
    <p:sldId id="298" r:id="rId26"/>
    <p:sldId id="300" r:id="rId27"/>
    <p:sldId id="301" r:id="rId28"/>
    <p:sldId id="267" r:id="rId29"/>
    <p:sldId id="310" r:id="rId30"/>
    <p:sldId id="268" r:id="rId31"/>
    <p:sldId id="311" r:id="rId32"/>
    <p:sldId id="299" r:id="rId33"/>
    <p:sldId id="302" r:id="rId34"/>
    <p:sldId id="264" r:id="rId35"/>
    <p:sldId id="308" r:id="rId36"/>
    <p:sldId id="263" r:id="rId37"/>
    <p:sldId id="307" r:id="rId3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3333" autoAdjust="0"/>
  </p:normalViewPr>
  <p:slideViewPr>
    <p:cSldViewPr>
      <p:cViewPr varScale="1">
        <p:scale>
          <a:sx n="64" d="100"/>
          <a:sy n="64" d="100"/>
        </p:scale>
        <p:origin x="-65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 d="1"/>
        <a:sy n="1" d="1"/>
      </p:scale>
      <p:origin x="0" y="0"/>
    </p:cViewPr>
  </p:notesTextViewPr>
  <p:sorterViewPr>
    <p:cViewPr>
      <p:scale>
        <a:sx n="100" d="100"/>
        <a:sy n="100" d="100"/>
      </p:scale>
      <p:origin x="0" y="39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6.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323"/>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4" y="0"/>
            <a:ext cx="3076363" cy="511323"/>
          </a:xfrm>
          <a:prstGeom prst="rect">
            <a:avLst/>
          </a:prstGeom>
        </p:spPr>
        <p:txBody>
          <a:bodyPr vert="horz" lIns="94320" tIns="47160" rIns="94320" bIns="47160" rtlCol="0"/>
          <a:lstStyle>
            <a:lvl1pPr algn="r">
              <a:defRPr sz="1200"/>
            </a:lvl1pPr>
          </a:lstStyle>
          <a:p>
            <a:r>
              <a:rPr kumimoji="1" lang="ja-JP" altLang="en-US" smtClean="0"/>
              <a:t>平成 </a:t>
            </a:r>
            <a:r>
              <a:rPr kumimoji="1" lang="en-US" altLang="ja-JP" smtClean="0"/>
              <a:t>23 </a:t>
            </a:r>
            <a:r>
              <a:rPr kumimoji="1" lang="ja-JP" altLang="en-US" smtClean="0"/>
              <a:t>年度 北日本図書館連盟研究協議会 全道図書館研究集会</a:t>
            </a:r>
            <a:endParaRPr kumimoji="1" lang="ja-JP" altLang="en-US"/>
          </a:p>
        </p:txBody>
      </p:sp>
      <p:sp>
        <p:nvSpPr>
          <p:cNvPr id="4" name="フッター プレースホルダー 3"/>
          <p:cNvSpPr>
            <a:spLocks noGrp="1"/>
          </p:cNvSpPr>
          <p:nvPr>
            <p:ph type="ftr" sz="quarter" idx="2"/>
          </p:nvPr>
        </p:nvSpPr>
        <p:spPr>
          <a:xfrm>
            <a:off x="0" y="9721658"/>
            <a:ext cx="3076363" cy="511322"/>
          </a:xfrm>
          <a:prstGeom prst="rect">
            <a:avLst/>
          </a:prstGeom>
        </p:spPr>
        <p:txBody>
          <a:bodyPr vert="horz" lIns="94320" tIns="47160" rIns="94320" bIns="47160" rtlCol="0" anchor="b"/>
          <a:lstStyle>
            <a:lvl1pPr algn="l">
              <a:defRPr sz="1200"/>
            </a:lvl1pPr>
          </a:lstStyle>
          <a:p>
            <a:r>
              <a:rPr kumimoji="1" lang="zh-TW" altLang="en-US" smtClean="0"/>
              <a:t>配布資料（江草由佳）</a:t>
            </a:r>
            <a:endParaRPr kumimoji="1" lang="ja-JP" altLang="en-US"/>
          </a:p>
        </p:txBody>
      </p:sp>
      <p:sp>
        <p:nvSpPr>
          <p:cNvPr id="5" name="スライド番号プレースホルダー 4"/>
          <p:cNvSpPr>
            <a:spLocks noGrp="1"/>
          </p:cNvSpPr>
          <p:nvPr>
            <p:ph type="sldNum" sz="quarter" idx="3"/>
          </p:nvPr>
        </p:nvSpPr>
        <p:spPr>
          <a:xfrm>
            <a:off x="4021294" y="9721658"/>
            <a:ext cx="3076363" cy="511322"/>
          </a:xfrm>
          <a:prstGeom prst="rect">
            <a:avLst/>
          </a:prstGeom>
        </p:spPr>
        <p:txBody>
          <a:bodyPr vert="horz" lIns="94320" tIns="47160" rIns="94320" bIns="47160" rtlCol="0" anchor="b"/>
          <a:lstStyle>
            <a:lvl1pPr algn="r">
              <a:defRPr sz="1200"/>
            </a:lvl1pPr>
          </a:lstStyle>
          <a:p>
            <a:fld id="{1ED0AAE1-DF29-41C3-B5CD-048746BB60DD}" type="slidenum">
              <a:rPr kumimoji="1" lang="ja-JP" altLang="en-US" smtClean="0"/>
              <a:t>‹#›</a:t>
            </a:fld>
            <a:endParaRPr kumimoji="1" lang="ja-JP" altLang="en-US"/>
          </a:p>
        </p:txBody>
      </p:sp>
    </p:spTree>
    <p:extLst>
      <p:ext uri="{BB962C8B-B14F-4D97-AF65-F5344CB8AC3E}">
        <p14:creationId xmlns:p14="http://schemas.microsoft.com/office/powerpoint/2010/main" val="411420719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vl1pPr>
          </a:lstStyle>
          <a:p>
            <a:r>
              <a:rPr kumimoji="1" lang="ja-JP" altLang="en-US" smtClean="0"/>
              <a:t>平成 </a:t>
            </a:r>
            <a:r>
              <a:rPr kumimoji="1" lang="en-US" altLang="ja-JP" smtClean="0"/>
              <a:t>23 </a:t>
            </a:r>
            <a:r>
              <a:rPr kumimoji="1" lang="ja-JP" altLang="en-US" smtClean="0"/>
              <a:t>年度 北日本図書館連盟研究協議会 全道図書館研究集会</a:t>
            </a:r>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4320" tIns="47160" rIns="94320" bIns="4716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vl1pPr>
          </a:lstStyle>
          <a:p>
            <a:r>
              <a:rPr kumimoji="1" lang="zh-TW" altLang="en-US" smtClean="0"/>
              <a:t>配布資料（江草由佳）</a:t>
            </a:r>
            <a:endParaRPr kumimoji="1" lang="ja-JP" altLang="en-US"/>
          </a:p>
        </p:txBody>
      </p:sp>
      <p:sp>
        <p:nvSpPr>
          <p:cNvPr id="7" name="スライド番号プレースホルダー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vl1pPr>
          </a:lstStyle>
          <a:p>
            <a:fld id="{B5E46443-B8AE-4D61-AF2F-14D97478427F}" type="slidenum">
              <a:rPr kumimoji="1" lang="ja-JP" altLang="en-US" smtClean="0"/>
              <a:pPr/>
              <a:t>‹#›</a:t>
            </a:fld>
            <a:endParaRPr kumimoji="1" lang="ja-JP" altLang="en-US"/>
          </a:p>
        </p:txBody>
      </p:sp>
    </p:spTree>
    <p:extLst>
      <p:ext uri="{BB962C8B-B14F-4D97-AF65-F5344CB8AC3E}">
        <p14:creationId xmlns:p14="http://schemas.microsoft.com/office/powerpoint/2010/main" val="1734044873"/>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5E46443-B8AE-4D61-AF2F-14D97478427F}"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平成 </a:t>
            </a:r>
            <a:r>
              <a:rPr kumimoji="1" lang="en-US" altLang="ja-JP" smtClean="0"/>
              <a:t>23 </a:t>
            </a:r>
            <a:r>
              <a:rPr kumimoji="1" lang="ja-JP" altLang="en-US" smtClean="0"/>
              <a:t>年度 北日本図書館連盟研究協議会 全道図書館研究集会</a:t>
            </a:r>
            <a:endParaRPr kumimoji="1" lang="ja-JP" altLang="en-US"/>
          </a:p>
        </p:txBody>
      </p:sp>
      <p:sp>
        <p:nvSpPr>
          <p:cNvPr id="7" name="フッター プレースホルダー 6"/>
          <p:cNvSpPr>
            <a:spLocks noGrp="1"/>
          </p:cNvSpPr>
          <p:nvPr>
            <p:ph type="ftr" sz="quarter" idx="13"/>
          </p:nvPr>
        </p:nvSpPr>
        <p:spPr/>
        <p:txBody>
          <a:bodyPr/>
          <a:lstStyle/>
          <a:p>
            <a:r>
              <a:rPr kumimoji="1" lang="zh-TW" altLang="en-US" smtClean="0"/>
              <a:t>配布資料（江草由佳）</a:t>
            </a:r>
            <a:endParaRPr kumimoji="1" lang="ja-JP" altLang="en-US"/>
          </a:p>
        </p:txBody>
      </p:sp>
      <p:sp>
        <p:nvSpPr>
          <p:cNvPr id="8" name="ヘッダー プレースホルダー 7"/>
          <p:cNvSpPr>
            <a:spLocks noGrp="1"/>
          </p:cNvSpPr>
          <p:nvPr>
            <p:ph type="hdr" sz="quarter" idx="14"/>
          </p:nvPr>
        </p:nvSpPr>
        <p:spPr/>
        <p:txBody>
          <a:bodyPr/>
          <a:lstStyle/>
          <a:p>
            <a:endParaRPr kumimoji="1" lang="ja-JP" altLang="en-US"/>
          </a:p>
        </p:txBody>
      </p:sp>
    </p:spTree>
    <p:extLst>
      <p:ext uri="{BB962C8B-B14F-4D97-AF65-F5344CB8AC3E}">
        <p14:creationId xmlns:p14="http://schemas.microsoft.com/office/powerpoint/2010/main" val="30230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AA48827-DCF3-4C15-902E-AC6CD8806A8F}" type="slidenum">
              <a:rPr kumimoji="1" lang="ja-JP" altLang="en-US" smtClean="0"/>
              <a:pPr/>
              <a:t>5</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平成 </a:t>
            </a:r>
            <a:r>
              <a:rPr kumimoji="1" lang="en-US" altLang="ja-JP" smtClean="0"/>
              <a:t>23 </a:t>
            </a:r>
            <a:r>
              <a:rPr kumimoji="1" lang="ja-JP" altLang="en-US" smtClean="0"/>
              <a:t>年度 北日本図書館連盟研究協議会 全道図書館研究集会</a:t>
            </a:r>
            <a:endParaRPr kumimoji="1" lang="ja-JP" altLang="en-US"/>
          </a:p>
        </p:txBody>
      </p:sp>
      <p:sp>
        <p:nvSpPr>
          <p:cNvPr id="7" name="フッター プレースホルダー 6"/>
          <p:cNvSpPr>
            <a:spLocks noGrp="1"/>
          </p:cNvSpPr>
          <p:nvPr>
            <p:ph type="ftr" sz="quarter" idx="13"/>
          </p:nvPr>
        </p:nvSpPr>
        <p:spPr/>
        <p:txBody>
          <a:bodyPr/>
          <a:lstStyle/>
          <a:p>
            <a:r>
              <a:rPr kumimoji="1" lang="zh-TW" altLang="en-US" smtClean="0"/>
              <a:t>配布資料（江草由佳）</a:t>
            </a:r>
            <a:endParaRPr kumimoji="1" lang="ja-JP" altLang="en-US"/>
          </a:p>
        </p:txBody>
      </p:sp>
      <p:sp>
        <p:nvSpPr>
          <p:cNvPr id="8" name="ヘッダー プレースホルダー 7"/>
          <p:cNvSpPr>
            <a:spLocks noGrp="1"/>
          </p:cNvSpPr>
          <p:nvPr>
            <p:ph type="hdr" sz="quarter" idx="14"/>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219639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175163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378770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193564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3041645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310387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291861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270835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56129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222942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54757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2657943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33296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241934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8042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135536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18469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80643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9597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29391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384901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AD43AB-0655-4953-A323-91205367C293}" type="datetimeFigureOut">
              <a:rPr kumimoji="1" lang="ja-JP" altLang="en-US" smtClean="0"/>
              <a:pPr/>
              <a:t>2011/10/7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C1B5C3-B61C-4016-9966-28F8E4FFB15A}" type="slidenum">
              <a:rPr kumimoji="1" lang="ja-JP" altLang="en-US" smtClean="0"/>
              <a:pPr/>
              <a:t>‹#›</a:t>
            </a:fld>
            <a:endParaRPr kumimoji="1" lang="ja-JP" altLang="en-US"/>
          </a:p>
        </p:txBody>
      </p:sp>
    </p:spTree>
    <p:extLst>
      <p:ext uri="{BB962C8B-B14F-4D97-AF65-F5344CB8AC3E}">
        <p14:creationId xmlns:p14="http://schemas.microsoft.com/office/powerpoint/2010/main" val="151208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D43AB-0655-4953-A323-91205367C293}"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1B5C3-B61C-4016-9966-28F8E4FFB15A}" type="slidenum">
              <a:rPr kumimoji="1" lang="ja-JP" altLang="en-US" smtClean="0"/>
              <a:pPr/>
              <a:t>‹#›</a:t>
            </a:fld>
            <a:endParaRPr kumimoji="1" lang="ja-JP" altLang="en-US"/>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80237" y="5436890"/>
            <a:ext cx="1788100" cy="1394718"/>
          </a:xfrm>
          <a:prstGeom prst="rect">
            <a:avLst/>
          </a:prstGeom>
        </p:spPr>
      </p:pic>
    </p:spTree>
    <p:extLst>
      <p:ext uri="{BB962C8B-B14F-4D97-AF65-F5344CB8AC3E}">
        <p14:creationId xmlns:p14="http://schemas.microsoft.com/office/powerpoint/2010/main" val="1182759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A78D2-FFF4-4D7D-837B-0C970060CB51}" type="datetimeFigureOut">
              <a:rPr kumimoji="1" lang="ja-JP" altLang="en-US" smtClean="0"/>
              <a:pPr/>
              <a:t>2011/10/7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7A643-BA7D-4A7B-A70E-001BEEB66C2F}" type="slidenum">
              <a:rPr kumimoji="1" lang="ja-JP" altLang="en-US" smtClean="0"/>
              <a:pPr/>
              <a:t>‹#›</a:t>
            </a:fld>
            <a:endParaRPr kumimoji="1" lang="ja-JP" altLang="en-US"/>
          </a:p>
        </p:txBody>
      </p:sp>
    </p:spTree>
    <p:extLst>
      <p:ext uri="{BB962C8B-B14F-4D97-AF65-F5344CB8AC3E}">
        <p14:creationId xmlns:p14="http://schemas.microsoft.com/office/powerpoint/2010/main" val="16310916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hyperlink" Target="http://www.library.pref.miyagi.j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lickr.com/photos/argeditor/sets/72157627615216817/"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yorimo.yomiuri.co.jp/servlet/Satellite?c=Yrm0401_C&amp;cid=1221780498255&amp;dName=Yrm0401Def&amp;pagename=YrmWrapp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yuka@nier.go.jp" TargetMode="External"/><Relationship Id="rId2" Type="http://schemas.openxmlformats.org/officeDocument/2006/relationships/hyperlink" Target="http://savemlak.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8062664" cy="1470025"/>
          </a:xfrm>
        </p:spPr>
        <p:txBody>
          <a:bodyPr/>
          <a:lstStyle/>
          <a:p>
            <a:r>
              <a:rPr lang="ja-JP" altLang="en-US" dirty="0"/>
              <a:t>今後に向けて図書館ができる</a:t>
            </a:r>
            <a:r>
              <a:rPr lang="ja-JP" altLang="en-US" dirty="0" smtClean="0"/>
              <a:t>こと</a:t>
            </a:r>
            <a:endParaRPr kumimoji="1" lang="ja-JP" altLang="en-US" dirty="0"/>
          </a:p>
        </p:txBody>
      </p:sp>
      <p:sp>
        <p:nvSpPr>
          <p:cNvPr id="3" name="サブタイトル 2"/>
          <p:cNvSpPr>
            <a:spLocks noGrp="1"/>
          </p:cNvSpPr>
          <p:nvPr>
            <p:ph type="subTitle" idx="1"/>
          </p:nvPr>
        </p:nvSpPr>
        <p:spPr/>
        <p:txBody>
          <a:bodyPr>
            <a:normAutofit fontScale="62500" lnSpcReduction="20000"/>
          </a:bodyPr>
          <a:lstStyle/>
          <a:p>
            <a:pPr algn="r"/>
            <a:r>
              <a:rPr kumimoji="1" lang="ja-JP" altLang="en-US" sz="5100" dirty="0" smtClean="0">
                <a:solidFill>
                  <a:schemeClr val="tx1"/>
                </a:solidFill>
              </a:rPr>
              <a:t>江草由佳</a:t>
            </a:r>
            <a:r>
              <a:rPr lang="ja-JP" altLang="en-US" sz="5100" dirty="0">
                <a:solidFill>
                  <a:schemeClr val="tx1"/>
                </a:solidFill>
              </a:rPr>
              <a:t>　</a:t>
            </a:r>
            <a:r>
              <a:rPr lang="en-US" altLang="ja-JP" sz="5100" dirty="0" err="1" smtClean="0">
                <a:solidFill>
                  <a:schemeClr val="tx1"/>
                </a:solidFill>
              </a:rPr>
              <a:t>saveMLAK</a:t>
            </a:r>
            <a:endParaRPr lang="en-US" altLang="ja-JP" sz="5100" dirty="0" smtClean="0">
              <a:solidFill>
                <a:schemeClr val="tx1"/>
              </a:solidFill>
            </a:endParaRPr>
          </a:p>
          <a:p>
            <a:pPr algn="r"/>
            <a:r>
              <a:rPr kumimoji="1" lang="ja-JP" altLang="en-US" dirty="0" smtClean="0">
                <a:solidFill>
                  <a:schemeClr val="tx1"/>
                </a:solidFill>
              </a:rPr>
              <a:t>国立教育政策研究所</a:t>
            </a:r>
            <a:endParaRPr kumimoji="1" lang="en-US" altLang="ja-JP" dirty="0" smtClean="0">
              <a:solidFill>
                <a:schemeClr val="tx1"/>
              </a:solidFill>
            </a:endParaRPr>
          </a:p>
          <a:p>
            <a:pPr algn="r"/>
            <a:r>
              <a:rPr lang="ja-JP" altLang="en-US" dirty="0" smtClean="0">
                <a:solidFill>
                  <a:schemeClr val="tx1"/>
                </a:solidFill>
              </a:rPr>
              <a:t>教育研究</a:t>
            </a:r>
            <a:r>
              <a:rPr lang="ja-JP" altLang="en-US" dirty="0">
                <a:solidFill>
                  <a:schemeClr val="tx1"/>
                </a:solidFill>
              </a:rPr>
              <a:t>情報</a:t>
            </a:r>
            <a:r>
              <a:rPr lang="ja-JP" altLang="en-US" dirty="0" smtClean="0">
                <a:solidFill>
                  <a:schemeClr val="tx1"/>
                </a:solidFill>
              </a:rPr>
              <a:t>センター　</a:t>
            </a:r>
            <a:endParaRPr lang="en-US" altLang="ja-JP" dirty="0" smtClean="0">
              <a:solidFill>
                <a:schemeClr val="tx1"/>
              </a:solidFill>
            </a:endParaRPr>
          </a:p>
          <a:p>
            <a:pPr algn="r"/>
            <a:r>
              <a:rPr lang="ja-JP" altLang="en-US" dirty="0" smtClean="0">
                <a:solidFill>
                  <a:schemeClr val="tx1"/>
                </a:solidFill>
              </a:rPr>
              <a:t>教育図書館担当</a:t>
            </a:r>
            <a:endParaRPr lang="en-US" altLang="ja-JP" dirty="0">
              <a:solidFill>
                <a:schemeClr val="tx1"/>
              </a:solidFill>
            </a:endParaRPr>
          </a:p>
          <a:p>
            <a:pPr algn="r"/>
            <a:r>
              <a:rPr kumimoji="1" lang="ja-JP" altLang="en-US" dirty="0" smtClean="0">
                <a:solidFill>
                  <a:schemeClr val="tx1"/>
                </a:solidFill>
              </a:rPr>
              <a:t>主任研究官</a:t>
            </a:r>
            <a:endParaRPr kumimoji="1" lang="ja-JP" altLang="en-US" dirty="0">
              <a:solidFill>
                <a:schemeClr val="tx1"/>
              </a:solidFill>
            </a:endParaRPr>
          </a:p>
        </p:txBody>
      </p:sp>
      <p:sp>
        <p:nvSpPr>
          <p:cNvPr id="5" name="テキスト ボックス 4"/>
          <p:cNvSpPr txBox="1"/>
          <p:nvPr/>
        </p:nvSpPr>
        <p:spPr>
          <a:xfrm>
            <a:off x="2409924" y="188640"/>
            <a:ext cx="6699270" cy="923330"/>
          </a:xfrm>
          <a:prstGeom prst="rect">
            <a:avLst/>
          </a:prstGeom>
          <a:noFill/>
        </p:spPr>
        <p:txBody>
          <a:bodyPr wrap="none" rtlCol="0">
            <a:spAutoFit/>
          </a:bodyPr>
          <a:lstStyle/>
          <a:p>
            <a:pPr algn="r"/>
            <a:r>
              <a:rPr lang="zh-TW" altLang="en-US" dirty="0">
                <a:latin typeface="ＭＳ Ｐゴシック" pitchFamily="50" charset="-128"/>
                <a:ea typeface="ＭＳ Ｐゴシック" pitchFamily="50" charset="-128"/>
              </a:rPr>
              <a:t>平成 </a:t>
            </a:r>
            <a:r>
              <a:rPr lang="en-US" altLang="zh-TW" dirty="0">
                <a:latin typeface="ＭＳ Ｐゴシック" pitchFamily="50" charset="-128"/>
                <a:ea typeface="ＭＳ Ｐゴシック" pitchFamily="50" charset="-128"/>
              </a:rPr>
              <a:t>23 </a:t>
            </a:r>
            <a:r>
              <a:rPr lang="zh-TW" altLang="en-US" dirty="0">
                <a:latin typeface="ＭＳ Ｐゴシック" pitchFamily="50" charset="-128"/>
                <a:ea typeface="ＭＳ Ｐゴシック" pitchFamily="50" charset="-128"/>
              </a:rPr>
              <a:t>年度 北日本図書館連盟研究協議会 全道図書館研究</a:t>
            </a:r>
            <a:r>
              <a:rPr lang="zh-TW" altLang="en-US" dirty="0" smtClean="0">
                <a:latin typeface="ＭＳ Ｐゴシック" pitchFamily="50" charset="-128"/>
                <a:ea typeface="ＭＳ Ｐゴシック" pitchFamily="50" charset="-128"/>
              </a:rPr>
              <a:t>集会</a:t>
            </a:r>
            <a:endParaRPr lang="en-US" altLang="zh-TW" dirty="0" smtClean="0">
              <a:latin typeface="ＭＳ Ｐゴシック" pitchFamily="50" charset="-128"/>
              <a:ea typeface="ＭＳ Ｐゴシック" pitchFamily="50" charset="-128"/>
            </a:endParaRPr>
          </a:p>
          <a:p>
            <a:pPr algn="r"/>
            <a:r>
              <a:rPr lang="ja-JP" altLang="en-US" dirty="0" smtClean="0">
                <a:latin typeface="ＭＳ Ｐゴシック" pitchFamily="50" charset="-128"/>
                <a:ea typeface="ＭＳ Ｐゴシック" pitchFamily="50" charset="-128"/>
              </a:rPr>
              <a:t>（於　札幌市立中央図書館）</a:t>
            </a:r>
            <a:endParaRPr lang="en-US" altLang="ja-JP" dirty="0" smtClean="0">
              <a:latin typeface="ＭＳ Ｐゴシック" pitchFamily="50" charset="-128"/>
              <a:ea typeface="ＭＳ Ｐゴシック" pitchFamily="50" charset="-128"/>
            </a:endParaRPr>
          </a:p>
          <a:p>
            <a:pPr algn="r"/>
            <a:r>
              <a:rPr lang="en-US" altLang="ja-JP" dirty="0">
                <a:latin typeface="ＭＳ Ｐゴシック" pitchFamily="50" charset="-128"/>
                <a:ea typeface="ＭＳ Ｐゴシック" pitchFamily="50" charset="-128"/>
              </a:rPr>
              <a:t>2011</a:t>
            </a:r>
            <a:r>
              <a:rPr lang="ja-JP" altLang="en-US" dirty="0">
                <a:latin typeface="ＭＳ Ｐゴシック" pitchFamily="50" charset="-128"/>
                <a:ea typeface="ＭＳ Ｐゴシック" pitchFamily="50" charset="-128"/>
              </a:rPr>
              <a:t>年</a:t>
            </a:r>
            <a:r>
              <a:rPr lang="en-US" altLang="ja-JP" dirty="0">
                <a:latin typeface="ＭＳ Ｐゴシック" pitchFamily="50" charset="-128"/>
                <a:ea typeface="ＭＳ Ｐゴシック" pitchFamily="50" charset="-128"/>
              </a:rPr>
              <a:t>10</a:t>
            </a:r>
            <a:r>
              <a:rPr lang="ja-JP" altLang="en-US" dirty="0">
                <a:latin typeface="ＭＳ Ｐゴシック" pitchFamily="50" charset="-128"/>
                <a:ea typeface="ＭＳ Ｐゴシック" pitchFamily="50" charset="-128"/>
              </a:rPr>
              <a:t>月</a:t>
            </a:r>
            <a:r>
              <a:rPr lang="en-US" altLang="ja-JP" dirty="0">
                <a:latin typeface="ＭＳ Ｐゴシック" pitchFamily="50" charset="-128"/>
                <a:ea typeface="ＭＳ Ｐゴシック" pitchFamily="50" charset="-128"/>
              </a:rPr>
              <a:t>6</a:t>
            </a:r>
            <a:r>
              <a:rPr lang="ja-JP" altLang="en-US" dirty="0" smtClean="0">
                <a:latin typeface="ＭＳ Ｐゴシック" pitchFamily="50" charset="-128"/>
                <a:ea typeface="ＭＳ Ｐゴシック" pitchFamily="50" charset="-128"/>
              </a:rPr>
              <a:t>日</a:t>
            </a:r>
            <a:endParaRPr lang="en-US" altLang="ja-JP"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530935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携帯電話の充電池</a:t>
            </a:r>
            <a:r>
              <a:rPr lang="ja-JP" altLang="en-US" dirty="0" smtClean="0"/>
              <a:t>を</a:t>
            </a:r>
            <a:r>
              <a:rPr lang="en-US" altLang="ja-JP" dirty="0" smtClean="0"/>
              <a:t/>
            </a:r>
            <a:br>
              <a:rPr lang="en-US" altLang="ja-JP" dirty="0" smtClean="0"/>
            </a:br>
            <a:r>
              <a:rPr lang="ja-JP" altLang="en-US" dirty="0" smtClean="0"/>
              <a:t>持ち歩くようにしよう</a:t>
            </a:r>
            <a:endParaRPr kumimoji="1" lang="ja-JP" altLang="en-US" dirty="0"/>
          </a:p>
        </p:txBody>
      </p:sp>
      <p:sp>
        <p:nvSpPr>
          <p:cNvPr id="3" name="コンテンツ プレースホルダー 2"/>
          <p:cNvSpPr>
            <a:spLocks noGrp="1"/>
          </p:cNvSpPr>
          <p:nvPr>
            <p:ph idx="1"/>
          </p:nvPr>
        </p:nvSpPr>
        <p:spPr>
          <a:xfrm>
            <a:off x="457200" y="1855365"/>
            <a:ext cx="8229600" cy="4525963"/>
          </a:xfrm>
        </p:spPr>
        <p:txBody>
          <a:bodyPr>
            <a:normAutofit fontScale="92500" lnSpcReduction="20000"/>
          </a:bodyPr>
          <a:lstStyle/>
          <a:p>
            <a:r>
              <a:rPr lang="ja-JP" altLang="en-US" dirty="0" smtClean="0"/>
              <a:t>停電の長期化、マシン故障の長期化対策</a:t>
            </a:r>
            <a:endParaRPr lang="en-US" altLang="ja-JP" dirty="0" smtClean="0"/>
          </a:p>
          <a:p>
            <a:r>
              <a:rPr lang="ja-JP" altLang="en-US" dirty="0"/>
              <a:t>災害</a:t>
            </a:r>
            <a:r>
              <a:rPr lang="ja-JP" altLang="en-US" dirty="0" smtClean="0"/>
              <a:t>時や復旧時の情報収集・情報提供手段として携帯電話を活用する場面多数</a:t>
            </a:r>
            <a:endParaRPr lang="en-US" altLang="ja-JP" dirty="0" smtClean="0"/>
          </a:p>
          <a:p>
            <a:pPr lvl="1"/>
            <a:r>
              <a:rPr lang="ja-JP" altLang="en-US" dirty="0" smtClean="0"/>
              <a:t>ケイタイの電話はだめだが、ネットは使えたという事例多数</a:t>
            </a:r>
            <a:endParaRPr lang="en-US" altLang="ja-JP" dirty="0" smtClean="0"/>
          </a:p>
          <a:p>
            <a:pPr lvl="1"/>
            <a:r>
              <a:rPr lang="ja-JP" altLang="en-US" dirty="0" smtClean="0"/>
              <a:t>パソコンよりも電気の持ちがいい</a:t>
            </a:r>
            <a:endParaRPr lang="en-US" altLang="ja-JP" dirty="0" smtClean="0"/>
          </a:p>
          <a:p>
            <a:endParaRPr kumimoji="1" lang="en-US" altLang="ja-JP" dirty="0" smtClean="0"/>
          </a:p>
          <a:p>
            <a:r>
              <a:rPr kumimoji="1" lang="ja-JP" altLang="en-US" dirty="0" smtClean="0"/>
              <a:t>予備の充電池</a:t>
            </a:r>
            <a:endParaRPr kumimoji="1" lang="en-US" altLang="ja-JP" dirty="0" smtClean="0"/>
          </a:p>
          <a:p>
            <a:r>
              <a:rPr lang="ja-JP" altLang="en-US" dirty="0"/>
              <a:t>手</a:t>
            </a:r>
            <a:r>
              <a:rPr lang="ja-JP" altLang="en-US" dirty="0" smtClean="0"/>
              <a:t>回しの充電器</a:t>
            </a:r>
            <a:endParaRPr kumimoji="1" lang="en-US" altLang="ja-JP" dirty="0" smtClean="0"/>
          </a:p>
          <a:p>
            <a:r>
              <a:rPr lang="ja-JP" altLang="en-US" dirty="0" smtClean="0"/>
              <a:t>ソーラー充電の充電池</a:t>
            </a:r>
            <a:endParaRPr kumimoji="1" lang="ja-JP" altLang="en-US" dirty="0"/>
          </a:p>
        </p:txBody>
      </p:sp>
    </p:spTree>
    <p:extLst>
      <p:ext uri="{BB962C8B-B14F-4D97-AF65-F5344CB8AC3E}">
        <p14:creationId xmlns:p14="http://schemas.microsoft.com/office/powerpoint/2010/main" val="1366819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安否確認のための</a:t>
            </a:r>
            <a:r>
              <a:rPr kumimoji="1" lang="en-US" altLang="ja-JP" dirty="0" smtClean="0"/>
              <a:t/>
            </a:r>
            <a:br>
              <a:rPr kumimoji="1" lang="en-US" altLang="ja-JP" dirty="0" smtClean="0"/>
            </a:br>
            <a:r>
              <a:rPr kumimoji="1" lang="ja-JP" altLang="en-US" dirty="0" smtClean="0"/>
              <a:t>緊急連絡用の名簿整備しておこう</a:t>
            </a:r>
            <a:endParaRPr kumimoji="1" lang="ja-JP" altLang="en-US" dirty="0"/>
          </a:p>
        </p:txBody>
      </p:sp>
      <p:sp>
        <p:nvSpPr>
          <p:cNvPr id="3" name="コンテンツ プレースホルダー 2"/>
          <p:cNvSpPr>
            <a:spLocks noGrp="1"/>
          </p:cNvSpPr>
          <p:nvPr>
            <p:ph idx="1"/>
          </p:nvPr>
        </p:nvSpPr>
        <p:spPr/>
        <p:txBody>
          <a:bodyPr>
            <a:normAutofit/>
          </a:bodyPr>
          <a:lstStyle/>
          <a:p>
            <a:pPr marL="342900" lvl="1" indent="-342900">
              <a:buFont typeface="Arial" pitchFamily="34" charset="0"/>
              <a:buChar char="•"/>
            </a:pPr>
            <a:r>
              <a:rPr lang="ja-JP" altLang="en-US" dirty="0"/>
              <a:t>職員の住所・電話番号だけでは安否確認は</a:t>
            </a:r>
            <a:r>
              <a:rPr lang="ja-JP" altLang="en-US" dirty="0" smtClean="0"/>
              <a:t>できない</a:t>
            </a:r>
            <a:endParaRPr kumimoji="1" lang="en-US" altLang="ja-JP" dirty="0" smtClean="0"/>
          </a:p>
          <a:p>
            <a:r>
              <a:rPr kumimoji="1" lang="ja-JP" altLang="en-US" dirty="0" smtClean="0"/>
              <a:t>職員の複数の連絡先の共有</a:t>
            </a:r>
            <a:endParaRPr kumimoji="1" lang="en-US" altLang="ja-JP" dirty="0" smtClean="0"/>
          </a:p>
          <a:p>
            <a:pPr lvl="1"/>
            <a:r>
              <a:rPr lang="ja-JP" altLang="en-US" dirty="0" smtClean="0"/>
              <a:t>緊急</a:t>
            </a:r>
            <a:r>
              <a:rPr lang="ja-JP" altLang="en-US" dirty="0"/>
              <a:t>連絡先（実家等</a:t>
            </a:r>
            <a:r>
              <a:rPr lang="ja-JP" altLang="en-US" dirty="0" smtClean="0"/>
              <a:t>）</a:t>
            </a:r>
            <a:endParaRPr lang="en-US" altLang="ja-JP" dirty="0" smtClean="0"/>
          </a:p>
          <a:p>
            <a:pPr lvl="1"/>
            <a:r>
              <a:rPr lang="ja-JP" altLang="en-US" dirty="0" smtClean="0"/>
              <a:t>携帯電話番号</a:t>
            </a:r>
            <a:endParaRPr lang="en-US" altLang="ja-JP" dirty="0" smtClean="0"/>
          </a:p>
          <a:p>
            <a:pPr lvl="1"/>
            <a:r>
              <a:rPr lang="ja-JP" altLang="en-US" dirty="0" smtClean="0"/>
              <a:t>携帯メールアドレス</a:t>
            </a:r>
            <a:endParaRPr lang="en-US" altLang="ja-JP" dirty="0" smtClean="0"/>
          </a:p>
          <a:p>
            <a:pPr lvl="1"/>
            <a:r>
              <a:rPr lang="en-US" altLang="ja-JP" dirty="0" smtClean="0"/>
              <a:t>Twitter</a:t>
            </a:r>
            <a:r>
              <a:rPr lang="ja-JP" altLang="en-US" dirty="0" smtClean="0"/>
              <a:t>アカウント</a:t>
            </a:r>
            <a:endParaRPr lang="en-US" altLang="ja-JP" dirty="0" smtClean="0"/>
          </a:p>
          <a:p>
            <a:pPr lvl="1"/>
            <a:r>
              <a:rPr lang="en-US" altLang="ja-JP" dirty="0" err="1" smtClean="0"/>
              <a:t>gmail</a:t>
            </a:r>
            <a:r>
              <a:rPr lang="ja-JP" altLang="en-US" dirty="0" smtClean="0"/>
              <a:t>アドレス</a:t>
            </a:r>
            <a:endParaRPr kumimoji="1" lang="ja-JP" altLang="en-US" dirty="0"/>
          </a:p>
        </p:txBody>
      </p:sp>
    </p:spTree>
    <p:extLst>
      <p:ext uri="{BB962C8B-B14F-4D97-AF65-F5344CB8AC3E}">
        <p14:creationId xmlns:p14="http://schemas.microsoft.com/office/powerpoint/2010/main" val="3847285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クラウドにデータをバックアップ</a:t>
            </a:r>
            <a:r>
              <a:rPr lang="ja-JP" altLang="en-US" dirty="0" smtClean="0"/>
              <a:t>しよう</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normAutofit fontScale="92500" lnSpcReduction="20000"/>
          </a:bodyPr>
          <a:lstStyle/>
          <a:p>
            <a:r>
              <a:rPr lang="ja-JP" altLang="en-US" dirty="0" smtClean="0"/>
              <a:t>停電、サーバ故障対策</a:t>
            </a:r>
            <a:endParaRPr lang="en-US" altLang="ja-JP" dirty="0" smtClean="0"/>
          </a:p>
          <a:p>
            <a:pPr lvl="1"/>
            <a:r>
              <a:rPr lang="ja-JP" altLang="en-US" dirty="0" smtClean="0"/>
              <a:t>停電、サーバの故障によってデータにアクセスできなくなる、データが消失</a:t>
            </a:r>
            <a:endParaRPr lang="en-US" altLang="ja-JP" dirty="0" smtClean="0"/>
          </a:p>
          <a:p>
            <a:r>
              <a:rPr lang="ja-JP" altLang="en-US" dirty="0" smtClean="0"/>
              <a:t>自館以外にデータを置く≒クラウドにデータをバックアップ</a:t>
            </a:r>
            <a:endParaRPr lang="en-US" altLang="ja-JP" dirty="0" smtClean="0"/>
          </a:p>
          <a:p>
            <a:r>
              <a:rPr lang="ja-JP" altLang="en-US" dirty="0" smtClean="0"/>
              <a:t>簡易</a:t>
            </a:r>
            <a:r>
              <a:rPr lang="ja-JP" altLang="en-US" dirty="0"/>
              <a:t>なクラウドサービスを</a:t>
            </a:r>
            <a:r>
              <a:rPr lang="ja-JP" altLang="en-US" dirty="0" smtClean="0"/>
              <a:t>使う</a:t>
            </a:r>
            <a:endParaRPr lang="en-US" altLang="ja-JP" dirty="0" smtClean="0"/>
          </a:p>
          <a:p>
            <a:r>
              <a:rPr lang="ja-JP" altLang="en-US" dirty="0"/>
              <a:t>紹介サービス：</a:t>
            </a:r>
            <a:r>
              <a:rPr lang="en-US" altLang="ja-JP" dirty="0" err="1" smtClean="0"/>
              <a:t>Dropbox</a:t>
            </a:r>
            <a:endParaRPr lang="en-US" altLang="ja-JP" dirty="0" smtClean="0"/>
          </a:p>
          <a:p>
            <a:pPr lvl="1"/>
            <a:r>
              <a:rPr lang="en-US" altLang="ja-JP" dirty="0"/>
              <a:t>https://www.dropbox.com/</a:t>
            </a:r>
            <a:endParaRPr lang="en-US" altLang="ja-JP" dirty="0" smtClean="0"/>
          </a:p>
          <a:p>
            <a:pPr lvl="1"/>
            <a:r>
              <a:rPr lang="ja-JP" altLang="en-US" dirty="0" smtClean="0"/>
              <a:t>無料で</a:t>
            </a:r>
            <a:r>
              <a:rPr lang="en-US" altLang="ja-JP" dirty="0" smtClean="0"/>
              <a:t>2GB(</a:t>
            </a:r>
            <a:r>
              <a:rPr lang="ja-JP" altLang="en-US" dirty="0" smtClean="0"/>
              <a:t>工夫すれば</a:t>
            </a:r>
            <a:r>
              <a:rPr lang="en-US" altLang="ja-JP" dirty="0" smtClean="0"/>
              <a:t>8GB</a:t>
            </a:r>
            <a:r>
              <a:rPr lang="ja-JP" altLang="en-US" dirty="0"/>
              <a:t>まで</a:t>
            </a:r>
            <a:r>
              <a:rPr lang="en-US" altLang="ja-JP" dirty="0" smtClean="0"/>
              <a:t>)</a:t>
            </a:r>
            <a:r>
              <a:rPr lang="ja-JP" altLang="en-US" dirty="0" smtClean="0"/>
              <a:t>のデータがバックアップできる</a:t>
            </a:r>
            <a:endParaRPr lang="en-US" altLang="ja-JP" dirty="0" smtClean="0"/>
          </a:p>
          <a:p>
            <a:pPr lvl="1"/>
            <a:r>
              <a:rPr lang="ja-JP" altLang="en-US" dirty="0" smtClean="0"/>
              <a:t>アカウント（</a:t>
            </a:r>
            <a:r>
              <a:rPr lang="en-US" altLang="ja-JP" dirty="0" smtClean="0"/>
              <a:t>ID(</a:t>
            </a:r>
            <a:r>
              <a:rPr lang="ja-JP" altLang="en-US" dirty="0" smtClean="0"/>
              <a:t>メールアドレス</a:t>
            </a:r>
            <a:r>
              <a:rPr lang="en-US" altLang="ja-JP" dirty="0" smtClean="0"/>
              <a:t>)</a:t>
            </a:r>
            <a:r>
              <a:rPr lang="ja-JP" altLang="en-US" dirty="0" smtClean="0"/>
              <a:t>とパスワード）</a:t>
            </a:r>
            <a:r>
              <a:rPr lang="en-US" altLang="ja-JP" dirty="0" smtClean="0"/>
              <a:t/>
            </a:r>
            <a:br>
              <a:rPr lang="en-US" altLang="ja-JP" dirty="0" smtClean="0"/>
            </a:br>
            <a:r>
              <a:rPr lang="ja-JP" altLang="en-US" dirty="0" smtClean="0"/>
              <a:t>でどのパソコンからもデータがとりよせられる</a:t>
            </a:r>
            <a:endParaRPr lang="en-US" altLang="ja-JP" dirty="0"/>
          </a:p>
          <a:p>
            <a:endParaRPr kumimoji="1" lang="ja-JP" altLang="en-US" dirty="0"/>
          </a:p>
        </p:txBody>
      </p:sp>
    </p:spTree>
    <p:extLst>
      <p:ext uri="{BB962C8B-B14F-4D97-AF65-F5344CB8AC3E}">
        <p14:creationId xmlns:p14="http://schemas.microsoft.com/office/powerpoint/2010/main" val="130509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pPr lvl="1" algn="ctr" rtl="0">
              <a:spcBef>
                <a:spcPct val="0"/>
              </a:spcBef>
            </a:pPr>
            <a:r>
              <a:rPr kumimoji="1" lang="en-US" altLang="ja-JP" sz="3600" dirty="0" err="1" smtClean="0"/>
              <a:t>Dropbox</a:t>
            </a:r>
            <a:r>
              <a:rPr kumimoji="1" lang="en-US" altLang="ja-JP" dirty="0" smtClean="0"/>
              <a:t/>
            </a:r>
            <a:br>
              <a:rPr kumimoji="1" lang="en-US" altLang="ja-JP" dirty="0" smtClean="0"/>
            </a:br>
            <a:r>
              <a:rPr lang="en-US" altLang="ja-JP" dirty="0" smtClean="0"/>
              <a:t>https://</a:t>
            </a:r>
            <a:r>
              <a:rPr lang="en-US" altLang="ja-JP" sz="2800" dirty="0" smtClean="0"/>
              <a:t>www.dropbox.com</a:t>
            </a:r>
            <a:r>
              <a:rPr lang="en-US" altLang="ja-JP" dirty="0" smtClean="0"/>
              <a:t>/</a:t>
            </a:r>
            <a:endParaRPr kumimoji="1" lang="ja-JP" altLang="en-US" dirty="0"/>
          </a:p>
        </p:txBody>
      </p:sp>
      <p:pic>
        <p:nvPicPr>
          <p:cNvPr id="2055" name="Picture 7"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1843430" cy="1819656"/>
          </a:xfrm>
          <a:prstGeom prst="rect">
            <a:avLst/>
          </a:prstGeom>
          <a:noFill/>
          <a:extLst>
            <a:ext uri="{909E8E84-426E-40DD-AFC4-6F175D3DCCD1}">
              <a14:hiddenFill xmlns:a14="http://schemas.microsoft.com/office/drawing/2010/main">
                <a:solidFill>
                  <a:srgbClr val="FFFFFF"/>
                </a:solidFill>
              </a14:hiddenFill>
            </a:ext>
          </a:extLst>
        </p:spPr>
      </p:pic>
      <p:sp>
        <p:nvSpPr>
          <p:cNvPr id="11" name="雲 10"/>
          <p:cNvSpPr/>
          <p:nvPr/>
        </p:nvSpPr>
        <p:spPr>
          <a:xfrm>
            <a:off x="4572000" y="116632"/>
            <a:ext cx="7272808" cy="6597352"/>
          </a:xfrm>
          <a:prstGeom prst="cloud">
            <a:avLst/>
          </a:prstGeom>
          <a:solidFill>
            <a:srgbClr val="4F81BD">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234480"/>
            <a:ext cx="4161581" cy="3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300192" y="4204245"/>
            <a:ext cx="2779928" cy="1384995"/>
          </a:xfrm>
          <a:prstGeom prst="rect">
            <a:avLst/>
          </a:prstGeom>
          <a:noFill/>
        </p:spPr>
        <p:txBody>
          <a:bodyPr wrap="none" rtlCol="0">
            <a:spAutoFit/>
          </a:bodyPr>
          <a:lstStyle/>
          <a:p>
            <a:pPr algn="ctr"/>
            <a:r>
              <a:rPr kumimoji="1" lang="ja-JP" altLang="en-US" sz="2800" dirty="0" smtClean="0"/>
              <a:t>クラウド上</a:t>
            </a:r>
            <a:endParaRPr kumimoji="1" lang="en-US" altLang="ja-JP" sz="2800" dirty="0" smtClean="0"/>
          </a:p>
          <a:p>
            <a:pPr algn="ctr"/>
            <a:r>
              <a:rPr kumimoji="1" lang="ja-JP" altLang="en-US" sz="2800" dirty="0" smtClean="0"/>
              <a:t>（インターネット上</a:t>
            </a:r>
            <a:endParaRPr kumimoji="1" lang="en-US" altLang="ja-JP" sz="2800" dirty="0" smtClean="0"/>
          </a:p>
          <a:p>
            <a:pPr algn="ctr"/>
            <a:r>
              <a:rPr kumimoji="1" lang="ja-JP" altLang="en-US" sz="2800" dirty="0" smtClean="0"/>
              <a:t>のサーバ）</a:t>
            </a:r>
            <a:endParaRPr kumimoji="1" lang="ja-JP" altLang="en-US" sz="2800" dirty="0"/>
          </a:p>
        </p:txBody>
      </p:sp>
      <p:cxnSp>
        <p:nvCxnSpPr>
          <p:cNvPr id="14" name="直線矢印コネクタ 13"/>
          <p:cNvCxnSpPr/>
          <p:nvPr/>
        </p:nvCxnSpPr>
        <p:spPr>
          <a:xfrm>
            <a:off x="2166958" y="1458508"/>
            <a:ext cx="4061226" cy="1298447"/>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233172" y="1495744"/>
            <a:ext cx="1338828" cy="369332"/>
          </a:xfrm>
          <a:prstGeom prst="rect">
            <a:avLst/>
          </a:prstGeom>
          <a:noFill/>
        </p:spPr>
        <p:txBody>
          <a:bodyPr wrap="none" rtlCol="0">
            <a:spAutoFit/>
          </a:bodyPr>
          <a:lstStyle/>
          <a:p>
            <a:r>
              <a:rPr kumimoji="1" lang="ja-JP" altLang="en-US" dirty="0" smtClean="0"/>
              <a:t>複製（同期）</a:t>
            </a:r>
            <a:endParaRPr kumimoji="1" lang="ja-JP" altLang="en-US" dirty="0"/>
          </a:p>
        </p:txBody>
      </p:sp>
      <p:sp>
        <p:nvSpPr>
          <p:cNvPr id="17" name="四角形吹き出し 16"/>
          <p:cNvSpPr/>
          <p:nvPr/>
        </p:nvSpPr>
        <p:spPr>
          <a:xfrm>
            <a:off x="179512" y="2418139"/>
            <a:ext cx="3600400" cy="2451021"/>
          </a:xfrm>
          <a:prstGeom prst="wedgeRectCallout">
            <a:avLst>
              <a:gd name="adj1" fmla="val 1551"/>
              <a:gd name="adj2" fmla="val -664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36" y="2612279"/>
            <a:ext cx="3010728" cy="186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8570" y="4970461"/>
            <a:ext cx="1843430" cy="181965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197571" y="6453336"/>
            <a:ext cx="1620957" cy="461665"/>
          </a:xfrm>
          <a:prstGeom prst="rect">
            <a:avLst/>
          </a:prstGeom>
          <a:noFill/>
        </p:spPr>
        <p:txBody>
          <a:bodyPr wrap="none" rtlCol="0">
            <a:spAutoFit/>
          </a:bodyPr>
          <a:lstStyle/>
          <a:p>
            <a:r>
              <a:rPr kumimoji="1" lang="ja-JP" altLang="en-US" sz="2400" dirty="0" smtClean="0"/>
              <a:t>他のマシン</a:t>
            </a:r>
            <a:endParaRPr kumimoji="1" lang="ja-JP" altLang="en-US" sz="2400" dirty="0"/>
          </a:p>
        </p:txBody>
      </p:sp>
      <p:sp>
        <p:nvSpPr>
          <p:cNvPr id="10" name="テキスト ボックス 9"/>
          <p:cNvSpPr txBox="1"/>
          <p:nvPr/>
        </p:nvSpPr>
        <p:spPr>
          <a:xfrm>
            <a:off x="251763" y="4465406"/>
            <a:ext cx="3065263" cy="461665"/>
          </a:xfrm>
          <a:prstGeom prst="rect">
            <a:avLst/>
          </a:prstGeom>
          <a:noFill/>
        </p:spPr>
        <p:txBody>
          <a:bodyPr wrap="none" rtlCol="0">
            <a:spAutoFit/>
          </a:bodyPr>
          <a:lstStyle/>
          <a:p>
            <a:r>
              <a:rPr lang="ja-JP" altLang="en-US" sz="2400" dirty="0"/>
              <a:t>手元</a:t>
            </a:r>
            <a:r>
              <a:rPr lang="ja-JP" altLang="en-US" sz="2400" dirty="0" smtClean="0"/>
              <a:t>のマシンのデータ</a:t>
            </a:r>
            <a:endParaRPr kumimoji="1" lang="ja-JP" altLang="en-US" sz="2400" dirty="0"/>
          </a:p>
        </p:txBody>
      </p:sp>
      <p:cxnSp>
        <p:nvCxnSpPr>
          <p:cNvPr id="29" name="直線矢印コネクタ 28"/>
          <p:cNvCxnSpPr/>
          <p:nvPr/>
        </p:nvCxnSpPr>
        <p:spPr>
          <a:xfrm flipV="1">
            <a:off x="4355976" y="3933057"/>
            <a:ext cx="2232248" cy="1871099"/>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638675" y="5475951"/>
            <a:ext cx="797421" cy="401321"/>
          </a:xfrm>
          <a:prstGeom prst="rect">
            <a:avLst/>
          </a:prstGeom>
          <a:noFill/>
        </p:spPr>
        <p:txBody>
          <a:bodyPr wrap="none" rtlCol="0">
            <a:spAutoFit/>
          </a:bodyPr>
          <a:lstStyle/>
          <a:p>
            <a:r>
              <a:rPr kumimoji="1" lang="ja-JP" altLang="en-US" dirty="0" smtClean="0"/>
              <a:t>複製</a:t>
            </a:r>
            <a:endParaRPr kumimoji="1" lang="en-US" altLang="ja-JP" dirty="0" smtClean="0"/>
          </a:p>
          <a:p>
            <a:r>
              <a:rPr kumimoji="1" lang="ja-JP" altLang="en-US" dirty="0" smtClean="0"/>
              <a:t>（同期）</a:t>
            </a:r>
            <a:endParaRPr kumimoji="1" lang="ja-JP" altLang="en-US" dirty="0"/>
          </a:p>
        </p:txBody>
      </p:sp>
      <p:sp>
        <p:nvSpPr>
          <p:cNvPr id="25" name="テキスト ボックス 24"/>
          <p:cNvSpPr txBox="1"/>
          <p:nvPr/>
        </p:nvSpPr>
        <p:spPr>
          <a:xfrm>
            <a:off x="242210" y="778346"/>
            <a:ext cx="3660376" cy="3154710"/>
          </a:xfrm>
          <a:prstGeom prst="rect">
            <a:avLst/>
          </a:prstGeom>
          <a:noFill/>
        </p:spPr>
        <p:txBody>
          <a:bodyPr wrap="square" rtlCol="0">
            <a:spAutoFit/>
          </a:bodyPr>
          <a:lstStyle/>
          <a:p>
            <a:r>
              <a:rPr kumimoji="1" lang="en-US" altLang="ja-JP" sz="19900" dirty="0" smtClean="0">
                <a:solidFill>
                  <a:srgbClr val="FF0000"/>
                </a:solidFill>
              </a:rPr>
              <a:t>×</a:t>
            </a:r>
            <a:endParaRPr kumimoji="1" lang="ja-JP" altLang="en-US" sz="19900" dirty="0">
              <a:solidFill>
                <a:srgbClr val="FF0000"/>
              </a:solidFill>
            </a:endParaRPr>
          </a:p>
        </p:txBody>
      </p:sp>
      <p:sp>
        <p:nvSpPr>
          <p:cNvPr id="34" name="四角形吹き出し 33"/>
          <p:cNvSpPr/>
          <p:nvPr/>
        </p:nvSpPr>
        <p:spPr>
          <a:xfrm>
            <a:off x="2195736" y="2259222"/>
            <a:ext cx="2246080" cy="1313794"/>
          </a:xfrm>
          <a:prstGeom prst="wedgeRectCallout">
            <a:avLst>
              <a:gd name="adj1" fmla="val -68418"/>
              <a:gd name="adj2" fmla="val -3119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災害発生</a:t>
            </a:r>
            <a:endParaRPr lang="en-US" altLang="ja-JP" sz="2000" dirty="0"/>
          </a:p>
          <a:p>
            <a:r>
              <a:rPr lang="ja-JP" altLang="en-US" sz="2000" dirty="0" smtClean="0"/>
              <a:t>　　・停電</a:t>
            </a:r>
            <a:endParaRPr lang="en-US" altLang="ja-JP" sz="2000" dirty="0"/>
          </a:p>
          <a:p>
            <a:r>
              <a:rPr lang="ja-JP" altLang="en-US" sz="2000" dirty="0" smtClean="0"/>
              <a:t>　　・マシン故障</a:t>
            </a:r>
            <a:endParaRPr lang="ja-JP" altLang="en-US" sz="2000" dirty="0"/>
          </a:p>
        </p:txBody>
      </p:sp>
      <p:sp>
        <p:nvSpPr>
          <p:cNvPr id="35" name="四角形吹き出し 34"/>
          <p:cNvSpPr/>
          <p:nvPr/>
        </p:nvSpPr>
        <p:spPr>
          <a:xfrm>
            <a:off x="122203" y="5147259"/>
            <a:ext cx="2246080" cy="1313794"/>
          </a:xfrm>
          <a:prstGeom prst="wedgeRectCallout">
            <a:avLst>
              <a:gd name="adj1" fmla="val 71655"/>
              <a:gd name="adj2" fmla="val 2661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t>他のパソコンから取り出せる（ネットにつながりさえすれば可能）</a:t>
            </a:r>
            <a:endParaRPr lang="ja-JP" altLang="en-US" sz="2000" dirty="0"/>
          </a:p>
        </p:txBody>
      </p:sp>
      <p:sp>
        <p:nvSpPr>
          <p:cNvPr id="37" name="テキスト ボックス 36"/>
          <p:cNvSpPr txBox="1"/>
          <p:nvPr/>
        </p:nvSpPr>
        <p:spPr>
          <a:xfrm>
            <a:off x="3233172" y="1126412"/>
            <a:ext cx="1081046" cy="1107996"/>
          </a:xfrm>
          <a:prstGeom prst="rect">
            <a:avLst/>
          </a:prstGeom>
          <a:noFill/>
        </p:spPr>
        <p:txBody>
          <a:bodyPr wrap="square" rtlCol="0">
            <a:spAutoFit/>
          </a:bodyPr>
          <a:lstStyle/>
          <a:p>
            <a:r>
              <a:rPr kumimoji="1" lang="en-US" altLang="ja-JP" sz="6600" dirty="0" smtClean="0">
                <a:solidFill>
                  <a:srgbClr val="FF0000"/>
                </a:solidFill>
              </a:rPr>
              <a:t>×</a:t>
            </a:r>
            <a:endParaRPr kumimoji="1" lang="ja-JP" altLang="en-US" sz="6600" dirty="0">
              <a:solidFill>
                <a:srgbClr val="FF0000"/>
              </a:solidFill>
            </a:endParaRPr>
          </a:p>
        </p:txBody>
      </p:sp>
      <p:sp>
        <p:nvSpPr>
          <p:cNvPr id="38" name="テキスト ボックス 37"/>
          <p:cNvSpPr txBox="1"/>
          <p:nvPr/>
        </p:nvSpPr>
        <p:spPr>
          <a:xfrm>
            <a:off x="5148064" y="5250158"/>
            <a:ext cx="1081046" cy="1107996"/>
          </a:xfrm>
          <a:prstGeom prst="rect">
            <a:avLst/>
          </a:prstGeom>
          <a:noFill/>
        </p:spPr>
        <p:txBody>
          <a:bodyPr wrap="square" rtlCol="0">
            <a:spAutoFit/>
          </a:bodyPr>
          <a:lstStyle/>
          <a:p>
            <a:r>
              <a:rPr kumimoji="1" lang="ja-JP" altLang="en-US" sz="6600" dirty="0" smtClean="0">
                <a:solidFill>
                  <a:srgbClr val="FF0000"/>
                </a:solidFill>
              </a:rPr>
              <a:t>〇</a:t>
            </a:r>
            <a:endParaRPr kumimoji="1" lang="ja-JP" altLang="en-US" sz="6600" dirty="0">
              <a:solidFill>
                <a:srgbClr val="FF0000"/>
              </a:solidFill>
            </a:endParaRPr>
          </a:p>
        </p:txBody>
      </p:sp>
    </p:spTree>
    <p:extLst>
      <p:ext uri="{BB962C8B-B14F-4D97-AF65-F5344CB8AC3E}">
        <p14:creationId xmlns:p14="http://schemas.microsoft.com/office/powerpoint/2010/main" val="1202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animBg="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地理的に離れたところ</a:t>
            </a:r>
            <a:r>
              <a:rPr lang="ja-JP" altLang="en-US" dirty="0" smtClean="0"/>
              <a:t>に</a:t>
            </a:r>
            <a:r>
              <a:rPr lang="en-US" altLang="ja-JP" dirty="0" smtClean="0"/>
              <a:t/>
            </a:r>
            <a:br>
              <a:rPr lang="en-US" altLang="ja-JP" dirty="0" smtClean="0"/>
            </a:br>
            <a:r>
              <a:rPr lang="ja-JP" altLang="en-US" dirty="0" smtClean="0"/>
              <a:t>公式</a:t>
            </a:r>
            <a:r>
              <a:rPr lang="en-US" altLang="ja-JP" dirty="0" smtClean="0"/>
              <a:t>Web</a:t>
            </a:r>
            <a:r>
              <a:rPr lang="ja-JP" altLang="en-US" dirty="0" smtClean="0"/>
              <a:t>サイト</a:t>
            </a:r>
            <a:r>
              <a:rPr lang="ja-JP" altLang="en-US" dirty="0"/>
              <a:t>サーバ</a:t>
            </a:r>
            <a:r>
              <a:rPr lang="ja-JP" altLang="en-US" dirty="0" smtClean="0"/>
              <a:t>を置こう</a:t>
            </a:r>
            <a:endParaRPr kumimoji="1" lang="ja-JP" altLang="en-US" dirty="0"/>
          </a:p>
        </p:txBody>
      </p:sp>
      <p:sp>
        <p:nvSpPr>
          <p:cNvPr id="4" name="コンテンツ プレースホルダー 3"/>
          <p:cNvSpPr>
            <a:spLocks noGrp="1"/>
          </p:cNvSpPr>
          <p:nvPr>
            <p:ph idx="1"/>
          </p:nvPr>
        </p:nvSpPr>
        <p:spPr>
          <a:xfrm>
            <a:off x="323528" y="1600200"/>
            <a:ext cx="8229600" cy="5141168"/>
          </a:xfrm>
        </p:spPr>
        <p:txBody>
          <a:bodyPr>
            <a:normAutofit fontScale="92500" lnSpcReduction="20000"/>
          </a:bodyPr>
          <a:lstStyle/>
          <a:p>
            <a:r>
              <a:rPr lang="ja-JP" altLang="en-US" dirty="0"/>
              <a:t>停電、サーバ故障対策</a:t>
            </a:r>
            <a:endParaRPr lang="en-US" altLang="ja-JP" dirty="0"/>
          </a:p>
          <a:p>
            <a:pPr lvl="1"/>
            <a:r>
              <a:rPr lang="ja-JP" altLang="en-US" dirty="0"/>
              <a:t>停電、サーバの故障に</a:t>
            </a:r>
            <a:r>
              <a:rPr lang="ja-JP" altLang="en-US" dirty="0" smtClean="0"/>
              <a:t>よって公式</a:t>
            </a:r>
            <a:r>
              <a:rPr lang="en-US" altLang="ja-JP" dirty="0" smtClean="0"/>
              <a:t>Web</a:t>
            </a:r>
            <a:r>
              <a:rPr lang="ja-JP" altLang="en-US" dirty="0" smtClean="0"/>
              <a:t>サイトが停止してしまう・停止しなければならなくなる（長期間にわたる可能性も）</a:t>
            </a:r>
            <a:endParaRPr lang="en-US" altLang="ja-JP" dirty="0"/>
          </a:p>
          <a:p>
            <a:r>
              <a:rPr lang="ja-JP" altLang="en-US" dirty="0"/>
              <a:t>自館以外</a:t>
            </a:r>
            <a:r>
              <a:rPr lang="ja-JP" altLang="en-US" dirty="0" smtClean="0"/>
              <a:t>に</a:t>
            </a:r>
            <a:r>
              <a:rPr lang="en-US" altLang="ja-JP" dirty="0" smtClean="0"/>
              <a:t>Web</a:t>
            </a:r>
            <a:r>
              <a:rPr lang="ja-JP" altLang="en-US" dirty="0" smtClean="0"/>
              <a:t>サイト用のサーバを置く</a:t>
            </a:r>
            <a:r>
              <a:rPr lang="en-US" altLang="ja-JP" dirty="0" smtClean="0"/>
              <a:t/>
            </a:r>
            <a:br>
              <a:rPr lang="en-US" altLang="ja-JP" dirty="0" smtClean="0"/>
            </a:br>
            <a:r>
              <a:rPr lang="ja-JP" altLang="en-US" dirty="0" smtClean="0"/>
              <a:t>　　　≒</a:t>
            </a:r>
            <a:r>
              <a:rPr lang="ja-JP" altLang="en-US" dirty="0"/>
              <a:t>仮想専用</a:t>
            </a:r>
            <a:r>
              <a:rPr lang="ja-JP" altLang="en-US" dirty="0" smtClean="0"/>
              <a:t>サーバ</a:t>
            </a:r>
            <a:endParaRPr lang="en-US" altLang="ja-JP" dirty="0"/>
          </a:p>
          <a:p>
            <a:r>
              <a:rPr lang="ja-JP" altLang="en-US" dirty="0"/>
              <a:t>紹介サービス</a:t>
            </a:r>
            <a:r>
              <a:rPr lang="ja-JP" altLang="en-US" dirty="0" smtClean="0"/>
              <a:t>：</a:t>
            </a:r>
            <a:r>
              <a:rPr lang="ja-JP" altLang="en-US" dirty="0"/>
              <a:t>安価</a:t>
            </a:r>
            <a:r>
              <a:rPr lang="ja-JP" altLang="en-US" dirty="0" smtClean="0"/>
              <a:t>な仮想専用サーバ</a:t>
            </a:r>
            <a:endParaRPr lang="en-US" altLang="ja-JP" dirty="0" smtClean="0"/>
          </a:p>
          <a:p>
            <a:pPr lvl="1"/>
            <a:r>
              <a:rPr kumimoji="1" lang="ja-JP" altLang="en-US" dirty="0" smtClean="0"/>
              <a:t>安価（例：さくらネット：月額</a:t>
            </a:r>
            <a:r>
              <a:rPr lang="en-US" altLang="ja-JP" dirty="0" smtClean="0"/>
              <a:t>980</a:t>
            </a:r>
            <a:r>
              <a:rPr kumimoji="1" lang="ja-JP" altLang="en-US" dirty="0" smtClean="0"/>
              <a:t>円、ファイル容量</a:t>
            </a:r>
            <a:r>
              <a:rPr lang="en-US" altLang="ja-JP" dirty="0" smtClean="0"/>
              <a:t>20</a:t>
            </a:r>
            <a:r>
              <a:rPr kumimoji="1" lang="en-US" altLang="ja-JP" dirty="0" smtClean="0"/>
              <a:t>GB</a:t>
            </a:r>
            <a:r>
              <a:rPr kumimoji="1" lang="ja-JP" altLang="en-US" dirty="0" smtClean="0"/>
              <a:t>）</a:t>
            </a:r>
            <a:endParaRPr kumimoji="1" lang="en-US" altLang="ja-JP" dirty="0" smtClean="0"/>
          </a:p>
          <a:p>
            <a:pPr lvl="1"/>
            <a:r>
              <a:rPr lang="ja-JP" altLang="en-US" dirty="0" smtClean="0"/>
              <a:t>今使っている</a:t>
            </a:r>
            <a:r>
              <a:rPr lang="en-US" altLang="ja-JP" dirty="0" smtClean="0"/>
              <a:t>URL</a:t>
            </a:r>
            <a:r>
              <a:rPr lang="ja-JP" altLang="en-US" dirty="0" smtClean="0"/>
              <a:t>が使える（例：</a:t>
            </a:r>
            <a:r>
              <a:rPr lang="en-US" altLang="ja-JP" dirty="0">
                <a:hlinkClick r:id="rId2"/>
              </a:rPr>
              <a:t> </a:t>
            </a:r>
            <a:r>
              <a:rPr lang="ja-JP" altLang="en-US" dirty="0" smtClean="0"/>
              <a:t>宮城県図書館であれば</a:t>
            </a:r>
            <a:r>
              <a:rPr lang="en-US" altLang="ja-JP" dirty="0" smtClean="0"/>
              <a:t>http</a:t>
            </a:r>
            <a:r>
              <a:rPr lang="en-US" altLang="ja-JP" dirty="0"/>
              <a:t>://</a:t>
            </a:r>
            <a:r>
              <a:rPr lang="en-US" altLang="ja-JP" dirty="0" smtClean="0"/>
              <a:t>www.library.pref.miyagi.jp/</a:t>
            </a:r>
            <a:br>
              <a:rPr lang="en-US" altLang="ja-JP" dirty="0" smtClean="0"/>
            </a:br>
            <a:r>
              <a:rPr lang="ja-JP" altLang="en-US" dirty="0" smtClean="0"/>
              <a:t>が使える</a:t>
            </a:r>
            <a:r>
              <a:rPr lang="en-US" altLang="ja-JP" dirty="0" smtClean="0"/>
              <a:t> </a:t>
            </a:r>
            <a:r>
              <a:rPr lang="ja-JP" altLang="en-US" dirty="0" smtClean="0"/>
              <a:t>）</a:t>
            </a:r>
            <a:endParaRPr lang="en-US" altLang="ja-JP" dirty="0" smtClean="0"/>
          </a:p>
          <a:p>
            <a:pPr lvl="1"/>
            <a:r>
              <a:rPr lang="en-US" altLang="ja-JP" dirty="0" smtClean="0"/>
              <a:t>Web</a:t>
            </a:r>
            <a:r>
              <a:rPr lang="ja-JP" altLang="en-US" dirty="0" smtClean="0"/>
              <a:t>サイトだけであればスペックはこれで十分</a:t>
            </a:r>
            <a:endParaRPr lang="en-US" altLang="ja-JP" dirty="0" smtClean="0"/>
          </a:p>
        </p:txBody>
      </p:sp>
    </p:spTree>
    <p:extLst>
      <p:ext uri="{BB962C8B-B14F-4D97-AF65-F5344CB8AC3E}">
        <p14:creationId xmlns:p14="http://schemas.microsoft.com/office/powerpoint/2010/main" val="253636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73" y="1700808"/>
            <a:ext cx="1843430" cy="1819656"/>
          </a:xfrm>
          <a:prstGeom prst="rect">
            <a:avLst/>
          </a:prstGeom>
          <a:noFill/>
          <a:extLst>
            <a:ext uri="{909E8E84-426E-40DD-AFC4-6F175D3DCCD1}">
              <a14:hiddenFill xmlns:a14="http://schemas.microsoft.com/office/drawing/2010/main">
                <a:solidFill>
                  <a:srgbClr val="FFFFFF"/>
                </a:solidFill>
              </a14:hiddenFill>
            </a:ext>
          </a:extLst>
        </p:spPr>
      </p:pic>
      <p:sp>
        <p:nvSpPr>
          <p:cNvPr id="11" name="雲 10"/>
          <p:cNvSpPr/>
          <p:nvPr/>
        </p:nvSpPr>
        <p:spPr>
          <a:xfrm>
            <a:off x="4860032" y="-592860"/>
            <a:ext cx="7272808" cy="5173988"/>
          </a:xfrm>
          <a:prstGeom prst="cloud">
            <a:avLst/>
          </a:prstGeom>
          <a:solidFill>
            <a:srgbClr val="4F81BD">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Picture 7"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894328"/>
            <a:ext cx="1843430" cy="181965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2848197" y="6453336"/>
            <a:ext cx="2390398" cy="461665"/>
          </a:xfrm>
          <a:prstGeom prst="rect">
            <a:avLst/>
          </a:prstGeom>
          <a:noFill/>
        </p:spPr>
        <p:txBody>
          <a:bodyPr wrap="none" rtlCol="0">
            <a:spAutoFit/>
          </a:bodyPr>
          <a:lstStyle/>
          <a:p>
            <a:r>
              <a:rPr kumimoji="1" lang="ja-JP" altLang="en-US" sz="2400" dirty="0" smtClean="0"/>
              <a:t>他のマシン・携帯</a:t>
            </a:r>
            <a:endParaRPr kumimoji="1" lang="ja-JP" altLang="en-US" sz="2400" dirty="0"/>
          </a:p>
        </p:txBody>
      </p:sp>
      <p:cxnSp>
        <p:nvCxnSpPr>
          <p:cNvPr id="29" name="直線矢印コネクタ 28"/>
          <p:cNvCxnSpPr/>
          <p:nvPr/>
        </p:nvCxnSpPr>
        <p:spPr>
          <a:xfrm flipV="1">
            <a:off x="3347864" y="2759751"/>
            <a:ext cx="3960440" cy="3189531"/>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665220" y="5589240"/>
            <a:ext cx="800219" cy="461665"/>
          </a:xfrm>
          <a:prstGeom prst="rect">
            <a:avLst/>
          </a:prstGeom>
          <a:noFill/>
        </p:spPr>
        <p:txBody>
          <a:bodyPr wrap="none" rtlCol="0">
            <a:spAutoFit/>
          </a:bodyPr>
          <a:lstStyle/>
          <a:p>
            <a:r>
              <a:rPr lang="ja-JP" altLang="en-US" sz="2400" dirty="0" smtClean="0"/>
              <a:t>更新</a:t>
            </a:r>
            <a:endParaRPr kumimoji="1" lang="ja-JP" altLang="en-US" sz="2400" dirty="0"/>
          </a:p>
        </p:txBody>
      </p:sp>
      <p:sp>
        <p:nvSpPr>
          <p:cNvPr id="19" name="テキスト ボックス 18"/>
          <p:cNvSpPr txBox="1"/>
          <p:nvPr/>
        </p:nvSpPr>
        <p:spPr>
          <a:xfrm>
            <a:off x="1388292" y="3427279"/>
            <a:ext cx="1928733" cy="461665"/>
          </a:xfrm>
          <a:prstGeom prst="rect">
            <a:avLst/>
          </a:prstGeom>
          <a:noFill/>
        </p:spPr>
        <p:txBody>
          <a:bodyPr wrap="none" rtlCol="0">
            <a:spAutoFit/>
          </a:bodyPr>
          <a:lstStyle/>
          <a:p>
            <a:r>
              <a:rPr kumimoji="1" lang="ja-JP" altLang="en-US" sz="2400" dirty="0" smtClean="0"/>
              <a:t>自館のマシン</a:t>
            </a:r>
            <a:endParaRPr kumimoji="1" lang="ja-JP" altLang="en-US" sz="2400" dirty="0"/>
          </a:p>
        </p:txBody>
      </p:sp>
      <p:sp>
        <p:nvSpPr>
          <p:cNvPr id="21" name="テキスト ボックス 20"/>
          <p:cNvSpPr txBox="1"/>
          <p:nvPr/>
        </p:nvSpPr>
        <p:spPr>
          <a:xfrm>
            <a:off x="7594098" y="3242612"/>
            <a:ext cx="1415772" cy="830997"/>
          </a:xfrm>
          <a:prstGeom prst="rect">
            <a:avLst/>
          </a:prstGeom>
          <a:noFill/>
        </p:spPr>
        <p:txBody>
          <a:bodyPr wrap="none" rtlCol="0">
            <a:spAutoFit/>
          </a:bodyPr>
          <a:lstStyle/>
          <a:p>
            <a:r>
              <a:rPr lang="ja-JP" altLang="en-US" sz="2400" dirty="0" smtClean="0"/>
              <a:t>仮想専用</a:t>
            </a:r>
            <a:endParaRPr lang="en-US" altLang="ja-JP" sz="2400" dirty="0" smtClean="0"/>
          </a:p>
          <a:p>
            <a:r>
              <a:rPr lang="ja-JP" altLang="en-US" sz="2400" dirty="0" smtClean="0"/>
              <a:t>サーバ</a:t>
            </a:r>
            <a:endParaRPr kumimoji="1" lang="ja-JP" altLang="en-US" sz="2400" dirty="0"/>
          </a:p>
        </p:txBody>
      </p:sp>
      <p:pic>
        <p:nvPicPr>
          <p:cNvPr id="3076" name="Picture 4" descr="C:\Users\yuka\AppData\Local\Microsoft\Windows\Temporary Internet Files\Content.IE5\YL3DD6FF\MC9001536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052736"/>
            <a:ext cx="1751990" cy="1890065"/>
          </a:xfrm>
          <a:prstGeom prst="rect">
            <a:avLst/>
          </a:prstGeom>
          <a:noFill/>
          <a:extLst>
            <a:ext uri="{909E8E84-426E-40DD-AFC4-6F175D3DCCD1}">
              <a14:hiddenFill xmlns:a14="http://schemas.microsoft.com/office/drawing/2010/main">
                <a:solidFill>
                  <a:srgbClr val="FFFFFF"/>
                </a:solidFill>
              </a14:hiddenFill>
            </a:ext>
          </a:extLst>
        </p:spPr>
      </p:pic>
      <p:sp>
        <p:nvSpPr>
          <p:cNvPr id="7" name="フリーフォーム 6"/>
          <p:cNvSpPr/>
          <p:nvPr/>
        </p:nvSpPr>
        <p:spPr>
          <a:xfrm>
            <a:off x="0" y="0"/>
            <a:ext cx="4339525" cy="4726983"/>
          </a:xfrm>
          <a:custGeom>
            <a:avLst/>
            <a:gdLst>
              <a:gd name="connsiteX0" fmla="*/ 0 w 4339525"/>
              <a:gd name="connsiteY0" fmla="*/ 3471620 h 4726983"/>
              <a:gd name="connsiteX1" fmla="*/ 30997 w 4339525"/>
              <a:gd name="connsiteY1" fmla="*/ 3688597 h 4726983"/>
              <a:gd name="connsiteX2" fmla="*/ 61993 w 4339525"/>
              <a:gd name="connsiteY2" fmla="*/ 3750590 h 4726983"/>
              <a:gd name="connsiteX3" fmla="*/ 92990 w 4339525"/>
              <a:gd name="connsiteY3" fmla="*/ 3828081 h 4726983"/>
              <a:gd name="connsiteX4" fmla="*/ 108488 w 4339525"/>
              <a:gd name="connsiteY4" fmla="*/ 3890075 h 4726983"/>
              <a:gd name="connsiteX5" fmla="*/ 201478 w 4339525"/>
              <a:gd name="connsiteY5" fmla="*/ 4045058 h 4726983"/>
              <a:gd name="connsiteX6" fmla="*/ 263471 w 4339525"/>
              <a:gd name="connsiteY6" fmla="*/ 4153546 h 4726983"/>
              <a:gd name="connsiteX7" fmla="*/ 309966 w 4339525"/>
              <a:gd name="connsiteY7" fmla="*/ 4200041 h 4726983"/>
              <a:gd name="connsiteX8" fmla="*/ 356461 w 4339525"/>
              <a:gd name="connsiteY8" fmla="*/ 4215539 h 4726983"/>
              <a:gd name="connsiteX9" fmla="*/ 464949 w 4339525"/>
              <a:gd name="connsiteY9" fmla="*/ 4262034 h 4726983"/>
              <a:gd name="connsiteX10" fmla="*/ 573437 w 4339525"/>
              <a:gd name="connsiteY10" fmla="*/ 4277532 h 4726983"/>
              <a:gd name="connsiteX11" fmla="*/ 650929 w 4339525"/>
              <a:gd name="connsiteY11" fmla="*/ 4293031 h 4726983"/>
              <a:gd name="connsiteX12" fmla="*/ 836908 w 4339525"/>
              <a:gd name="connsiteY12" fmla="*/ 4277532 h 4726983"/>
              <a:gd name="connsiteX13" fmla="*/ 898902 w 4339525"/>
              <a:gd name="connsiteY13" fmla="*/ 4169044 h 4726983"/>
              <a:gd name="connsiteX14" fmla="*/ 914400 w 4339525"/>
              <a:gd name="connsiteY14" fmla="*/ 4122549 h 4726983"/>
              <a:gd name="connsiteX15" fmla="*/ 976393 w 4339525"/>
              <a:gd name="connsiteY15" fmla="*/ 4200041 h 4726983"/>
              <a:gd name="connsiteX16" fmla="*/ 1038386 w 4339525"/>
              <a:gd name="connsiteY16" fmla="*/ 4324027 h 4726983"/>
              <a:gd name="connsiteX17" fmla="*/ 1069383 w 4339525"/>
              <a:gd name="connsiteY17" fmla="*/ 4386020 h 4726983"/>
              <a:gd name="connsiteX18" fmla="*/ 1115878 w 4339525"/>
              <a:gd name="connsiteY18" fmla="*/ 4448014 h 4726983"/>
              <a:gd name="connsiteX19" fmla="*/ 1146875 w 4339525"/>
              <a:gd name="connsiteY19" fmla="*/ 4494508 h 4726983"/>
              <a:gd name="connsiteX20" fmla="*/ 1301858 w 4339525"/>
              <a:gd name="connsiteY20" fmla="*/ 4587498 h 4726983"/>
              <a:gd name="connsiteX21" fmla="*/ 1348353 w 4339525"/>
              <a:gd name="connsiteY21" fmla="*/ 4618495 h 4726983"/>
              <a:gd name="connsiteX22" fmla="*/ 1441342 w 4339525"/>
              <a:gd name="connsiteY22" fmla="*/ 4649492 h 4726983"/>
              <a:gd name="connsiteX23" fmla="*/ 1518834 w 4339525"/>
              <a:gd name="connsiteY23" fmla="*/ 4680488 h 4726983"/>
              <a:gd name="connsiteX24" fmla="*/ 1689315 w 4339525"/>
              <a:gd name="connsiteY24" fmla="*/ 4664990 h 4726983"/>
              <a:gd name="connsiteX25" fmla="*/ 1797803 w 4339525"/>
              <a:gd name="connsiteY25" fmla="*/ 4556502 h 4726983"/>
              <a:gd name="connsiteX26" fmla="*/ 1844298 w 4339525"/>
              <a:gd name="connsiteY26" fmla="*/ 4448014 h 4726983"/>
              <a:gd name="connsiteX27" fmla="*/ 1921790 w 4339525"/>
              <a:gd name="connsiteY27" fmla="*/ 4308529 h 4726983"/>
              <a:gd name="connsiteX28" fmla="*/ 1952786 w 4339525"/>
              <a:gd name="connsiteY28" fmla="*/ 4184542 h 4726983"/>
              <a:gd name="connsiteX29" fmla="*/ 1968285 w 4339525"/>
              <a:gd name="connsiteY29" fmla="*/ 4122549 h 4726983"/>
              <a:gd name="connsiteX30" fmla="*/ 1999281 w 4339525"/>
              <a:gd name="connsiteY30" fmla="*/ 4169044 h 4726983"/>
              <a:gd name="connsiteX31" fmla="*/ 2014780 w 4339525"/>
              <a:gd name="connsiteY31" fmla="*/ 4215539 h 4726983"/>
              <a:gd name="connsiteX32" fmla="*/ 2061275 w 4339525"/>
              <a:gd name="connsiteY32" fmla="*/ 4308529 h 4726983"/>
              <a:gd name="connsiteX33" fmla="*/ 2138766 w 4339525"/>
              <a:gd name="connsiteY33" fmla="*/ 4432515 h 4726983"/>
              <a:gd name="connsiteX34" fmla="*/ 2154264 w 4339525"/>
              <a:gd name="connsiteY34" fmla="*/ 4479010 h 4726983"/>
              <a:gd name="connsiteX35" fmla="*/ 2262753 w 4339525"/>
              <a:gd name="connsiteY35" fmla="*/ 4587498 h 4726983"/>
              <a:gd name="connsiteX36" fmla="*/ 2402237 w 4339525"/>
              <a:gd name="connsiteY36" fmla="*/ 4664990 h 4726983"/>
              <a:gd name="connsiteX37" fmla="*/ 2603715 w 4339525"/>
              <a:gd name="connsiteY37" fmla="*/ 4726983 h 4726983"/>
              <a:gd name="connsiteX38" fmla="*/ 3022169 w 4339525"/>
              <a:gd name="connsiteY38" fmla="*/ 4711485 h 4726983"/>
              <a:gd name="connsiteX39" fmla="*/ 3099661 w 4339525"/>
              <a:gd name="connsiteY39" fmla="*/ 4695986 h 4726983"/>
              <a:gd name="connsiteX40" fmla="*/ 3161654 w 4339525"/>
              <a:gd name="connsiteY40" fmla="*/ 4649492 h 4726983"/>
              <a:gd name="connsiteX41" fmla="*/ 3223647 w 4339525"/>
              <a:gd name="connsiteY41" fmla="*/ 4618495 h 4726983"/>
              <a:gd name="connsiteX42" fmla="*/ 3254644 w 4339525"/>
              <a:gd name="connsiteY42" fmla="*/ 4572000 h 4726983"/>
              <a:gd name="connsiteX43" fmla="*/ 3347634 w 4339525"/>
              <a:gd name="connsiteY43" fmla="*/ 4448014 h 4726983"/>
              <a:gd name="connsiteX44" fmla="*/ 3394129 w 4339525"/>
              <a:gd name="connsiteY44" fmla="*/ 4215539 h 4726983"/>
              <a:gd name="connsiteX45" fmla="*/ 3409627 w 4339525"/>
              <a:gd name="connsiteY45" fmla="*/ 3797085 h 4726983"/>
              <a:gd name="connsiteX46" fmla="*/ 3440624 w 4339525"/>
              <a:gd name="connsiteY46" fmla="*/ 3750590 h 4726983"/>
              <a:gd name="connsiteX47" fmla="*/ 3471620 w 4339525"/>
              <a:gd name="connsiteY47" fmla="*/ 3657600 h 4726983"/>
              <a:gd name="connsiteX48" fmla="*/ 3843580 w 4339525"/>
              <a:gd name="connsiteY48" fmla="*/ 3657600 h 4726983"/>
              <a:gd name="connsiteX49" fmla="*/ 3890075 w 4339525"/>
              <a:gd name="connsiteY49" fmla="*/ 3626603 h 4726983"/>
              <a:gd name="connsiteX50" fmla="*/ 3905573 w 4339525"/>
              <a:gd name="connsiteY50" fmla="*/ 3580108 h 4726983"/>
              <a:gd name="connsiteX51" fmla="*/ 3921071 w 4339525"/>
              <a:gd name="connsiteY51" fmla="*/ 3502617 h 4726983"/>
              <a:gd name="connsiteX52" fmla="*/ 3952068 w 4339525"/>
              <a:gd name="connsiteY52" fmla="*/ 3456122 h 4726983"/>
              <a:gd name="connsiteX53" fmla="*/ 3921071 w 4339525"/>
              <a:gd name="connsiteY53" fmla="*/ 3068664 h 4726983"/>
              <a:gd name="connsiteX54" fmla="*/ 3859078 w 4339525"/>
              <a:gd name="connsiteY54" fmla="*/ 2913681 h 4726983"/>
              <a:gd name="connsiteX55" fmla="*/ 3812583 w 4339525"/>
              <a:gd name="connsiteY55" fmla="*/ 2867186 h 4726983"/>
              <a:gd name="connsiteX56" fmla="*/ 3735092 w 4339525"/>
              <a:gd name="connsiteY56" fmla="*/ 2774197 h 4726983"/>
              <a:gd name="connsiteX57" fmla="*/ 3905573 w 4339525"/>
              <a:gd name="connsiteY57" fmla="*/ 2727702 h 4726983"/>
              <a:gd name="connsiteX58" fmla="*/ 4014061 w 4339525"/>
              <a:gd name="connsiteY58" fmla="*/ 2681207 h 4726983"/>
              <a:gd name="connsiteX59" fmla="*/ 4107051 w 4339525"/>
              <a:gd name="connsiteY59" fmla="*/ 2634712 h 4726983"/>
              <a:gd name="connsiteX60" fmla="*/ 4138047 w 4339525"/>
              <a:gd name="connsiteY60" fmla="*/ 2588217 h 4726983"/>
              <a:gd name="connsiteX61" fmla="*/ 4200041 w 4339525"/>
              <a:gd name="connsiteY61" fmla="*/ 2510725 h 4726983"/>
              <a:gd name="connsiteX62" fmla="*/ 4215539 w 4339525"/>
              <a:gd name="connsiteY62" fmla="*/ 2464231 h 4726983"/>
              <a:gd name="connsiteX63" fmla="*/ 4246536 w 4339525"/>
              <a:gd name="connsiteY63" fmla="*/ 2417736 h 4726983"/>
              <a:gd name="connsiteX64" fmla="*/ 4308529 w 4339525"/>
              <a:gd name="connsiteY64" fmla="*/ 2278251 h 4726983"/>
              <a:gd name="connsiteX65" fmla="*/ 4339525 w 4339525"/>
              <a:gd name="connsiteY65" fmla="*/ 2061275 h 4726983"/>
              <a:gd name="connsiteX66" fmla="*/ 4324027 w 4339525"/>
              <a:gd name="connsiteY66" fmla="*/ 1813302 h 4726983"/>
              <a:gd name="connsiteX67" fmla="*/ 4277532 w 4339525"/>
              <a:gd name="connsiteY67" fmla="*/ 1689315 h 4726983"/>
              <a:gd name="connsiteX68" fmla="*/ 4246536 w 4339525"/>
              <a:gd name="connsiteY68" fmla="*/ 1611824 h 4726983"/>
              <a:gd name="connsiteX69" fmla="*/ 4200041 w 4339525"/>
              <a:gd name="connsiteY69" fmla="*/ 1565329 h 4726983"/>
              <a:gd name="connsiteX70" fmla="*/ 4091553 w 4339525"/>
              <a:gd name="connsiteY70" fmla="*/ 1441342 h 4726983"/>
              <a:gd name="connsiteX71" fmla="*/ 4029559 w 4339525"/>
              <a:gd name="connsiteY71" fmla="*/ 1410346 h 4726983"/>
              <a:gd name="connsiteX72" fmla="*/ 3983064 w 4339525"/>
              <a:gd name="connsiteY72" fmla="*/ 1363851 h 4726983"/>
              <a:gd name="connsiteX73" fmla="*/ 3859078 w 4339525"/>
              <a:gd name="connsiteY73" fmla="*/ 1301858 h 4726983"/>
              <a:gd name="connsiteX74" fmla="*/ 3750590 w 4339525"/>
              <a:gd name="connsiteY74" fmla="*/ 1239864 h 4726983"/>
              <a:gd name="connsiteX75" fmla="*/ 3797085 w 4339525"/>
              <a:gd name="connsiteY75" fmla="*/ 1146875 h 4726983"/>
              <a:gd name="connsiteX76" fmla="*/ 3890075 w 4339525"/>
              <a:gd name="connsiteY76" fmla="*/ 1053885 h 4726983"/>
              <a:gd name="connsiteX77" fmla="*/ 3936569 w 4339525"/>
              <a:gd name="connsiteY77" fmla="*/ 1007390 h 4726983"/>
              <a:gd name="connsiteX78" fmla="*/ 3967566 w 4339525"/>
              <a:gd name="connsiteY78" fmla="*/ 960895 h 4726983"/>
              <a:gd name="connsiteX79" fmla="*/ 3983064 w 4339525"/>
              <a:gd name="connsiteY79" fmla="*/ 914400 h 4726983"/>
              <a:gd name="connsiteX80" fmla="*/ 4014061 w 4339525"/>
              <a:gd name="connsiteY80" fmla="*/ 836908 h 4726983"/>
              <a:gd name="connsiteX81" fmla="*/ 3983064 w 4339525"/>
              <a:gd name="connsiteY81" fmla="*/ 433953 h 4726983"/>
              <a:gd name="connsiteX82" fmla="*/ 3921071 w 4339525"/>
              <a:gd name="connsiteY82" fmla="*/ 309966 h 4726983"/>
              <a:gd name="connsiteX83" fmla="*/ 3797085 w 4339525"/>
              <a:gd name="connsiteY83" fmla="*/ 108488 h 4726983"/>
              <a:gd name="connsiteX84" fmla="*/ 3750590 w 4339525"/>
              <a:gd name="connsiteY84" fmla="*/ 61993 h 4726983"/>
              <a:gd name="connsiteX85" fmla="*/ 3704095 w 4339525"/>
              <a:gd name="connsiteY85" fmla="*/ 0 h 47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39525" h="4726983">
                <a:moveTo>
                  <a:pt x="0" y="3471620"/>
                </a:moveTo>
                <a:cubicBezTo>
                  <a:pt x="3803" y="3505846"/>
                  <a:pt x="14547" y="3639246"/>
                  <a:pt x="30997" y="3688597"/>
                </a:cubicBezTo>
                <a:cubicBezTo>
                  <a:pt x="38303" y="3710515"/>
                  <a:pt x="52610" y="3729478"/>
                  <a:pt x="61993" y="3750590"/>
                </a:cubicBezTo>
                <a:cubicBezTo>
                  <a:pt x="73292" y="3776012"/>
                  <a:pt x="84192" y="3801688"/>
                  <a:pt x="92990" y="3828081"/>
                </a:cubicBezTo>
                <a:cubicBezTo>
                  <a:pt x="99726" y="3848289"/>
                  <a:pt x="101009" y="3870131"/>
                  <a:pt x="108488" y="3890075"/>
                </a:cubicBezTo>
                <a:cubicBezTo>
                  <a:pt x="143279" y="3982851"/>
                  <a:pt x="147416" y="3936936"/>
                  <a:pt x="201478" y="4045058"/>
                </a:cubicBezTo>
                <a:cubicBezTo>
                  <a:pt x="220425" y="4082950"/>
                  <a:pt x="236091" y="4120690"/>
                  <a:pt x="263471" y="4153546"/>
                </a:cubicBezTo>
                <a:cubicBezTo>
                  <a:pt x="277502" y="4170384"/>
                  <a:pt x="291729" y="4187883"/>
                  <a:pt x="309966" y="4200041"/>
                </a:cubicBezTo>
                <a:cubicBezTo>
                  <a:pt x="323559" y="4209103"/>
                  <a:pt x="341445" y="4209104"/>
                  <a:pt x="356461" y="4215539"/>
                </a:cubicBezTo>
                <a:cubicBezTo>
                  <a:pt x="400572" y="4234444"/>
                  <a:pt x="419513" y="4252947"/>
                  <a:pt x="464949" y="4262034"/>
                </a:cubicBezTo>
                <a:cubicBezTo>
                  <a:pt x="500769" y="4269198"/>
                  <a:pt x="537404" y="4271526"/>
                  <a:pt x="573437" y="4277532"/>
                </a:cubicBezTo>
                <a:cubicBezTo>
                  <a:pt x="599421" y="4281863"/>
                  <a:pt x="625098" y="4287865"/>
                  <a:pt x="650929" y="4293031"/>
                </a:cubicBezTo>
                <a:cubicBezTo>
                  <a:pt x="712922" y="4287865"/>
                  <a:pt x="776801" y="4293561"/>
                  <a:pt x="836908" y="4277532"/>
                </a:cubicBezTo>
                <a:cubicBezTo>
                  <a:pt x="887814" y="4263957"/>
                  <a:pt x="888437" y="4205671"/>
                  <a:pt x="898902" y="4169044"/>
                </a:cubicBezTo>
                <a:cubicBezTo>
                  <a:pt x="903390" y="4153336"/>
                  <a:pt x="909234" y="4138047"/>
                  <a:pt x="914400" y="4122549"/>
                </a:cubicBezTo>
                <a:cubicBezTo>
                  <a:pt x="992658" y="4148634"/>
                  <a:pt x="941866" y="4117176"/>
                  <a:pt x="976393" y="4200041"/>
                </a:cubicBezTo>
                <a:cubicBezTo>
                  <a:pt x="994165" y="4242694"/>
                  <a:pt x="1017722" y="4282698"/>
                  <a:pt x="1038386" y="4324027"/>
                </a:cubicBezTo>
                <a:cubicBezTo>
                  <a:pt x="1048718" y="4344691"/>
                  <a:pt x="1055521" y="4367537"/>
                  <a:pt x="1069383" y="4386020"/>
                </a:cubicBezTo>
                <a:cubicBezTo>
                  <a:pt x="1084881" y="4406685"/>
                  <a:pt x="1100864" y="4426995"/>
                  <a:pt x="1115878" y="4448014"/>
                </a:cubicBezTo>
                <a:cubicBezTo>
                  <a:pt x="1126704" y="4463171"/>
                  <a:pt x="1132857" y="4482242"/>
                  <a:pt x="1146875" y="4494508"/>
                </a:cubicBezTo>
                <a:cubicBezTo>
                  <a:pt x="1218251" y="4556963"/>
                  <a:pt x="1231869" y="4547505"/>
                  <a:pt x="1301858" y="4587498"/>
                </a:cubicBezTo>
                <a:cubicBezTo>
                  <a:pt x="1318031" y="4596739"/>
                  <a:pt x="1331332" y="4610930"/>
                  <a:pt x="1348353" y="4618495"/>
                </a:cubicBezTo>
                <a:cubicBezTo>
                  <a:pt x="1378210" y="4631765"/>
                  <a:pt x="1411006" y="4637358"/>
                  <a:pt x="1441342" y="4649492"/>
                </a:cubicBezTo>
                <a:lnTo>
                  <a:pt x="1518834" y="4680488"/>
                </a:lnTo>
                <a:cubicBezTo>
                  <a:pt x="1575661" y="4675322"/>
                  <a:pt x="1637172" y="4688165"/>
                  <a:pt x="1689315" y="4664990"/>
                </a:cubicBezTo>
                <a:cubicBezTo>
                  <a:pt x="1736049" y="4644219"/>
                  <a:pt x="1797803" y="4556502"/>
                  <a:pt x="1797803" y="4556502"/>
                </a:cubicBezTo>
                <a:cubicBezTo>
                  <a:pt x="1816093" y="4501633"/>
                  <a:pt x="1812381" y="4505465"/>
                  <a:pt x="1844298" y="4448014"/>
                </a:cubicBezTo>
                <a:cubicBezTo>
                  <a:pt x="1881034" y="4381888"/>
                  <a:pt x="1893922" y="4373554"/>
                  <a:pt x="1921790" y="4308529"/>
                </a:cubicBezTo>
                <a:cubicBezTo>
                  <a:pt x="1940963" y="4263792"/>
                  <a:pt x="1941590" y="4234922"/>
                  <a:pt x="1952786" y="4184542"/>
                </a:cubicBezTo>
                <a:cubicBezTo>
                  <a:pt x="1957407" y="4163749"/>
                  <a:pt x="1963119" y="4143213"/>
                  <a:pt x="1968285" y="4122549"/>
                </a:cubicBezTo>
                <a:cubicBezTo>
                  <a:pt x="1978617" y="4138047"/>
                  <a:pt x="1990951" y="4152384"/>
                  <a:pt x="1999281" y="4169044"/>
                </a:cubicBezTo>
                <a:cubicBezTo>
                  <a:pt x="2006587" y="4183656"/>
                  <a:pt x="2008145" y="4200610"/>
                  <a:pt x="2014780" y="4215539"/>
                </a:cubicBezTo>
                <a:cubicBezTo>
                  <a:pt x="2028855" y="4247207"/>
                  <a:pt x="2044680" y="4278105"/>
                  <a:pt x="2061275" y="4308529"/>
                </a:cubicBezTo>
                <a:cubicBezTo>
                  <a:pt x="2089318" y="4359941"/>
                  <a:pt x="2108395" y="4386959"/>
                  <a:pt x="2138766" y="4432515"/>
                </a:cubicBezTo>
                <a:cubicBezTo>
                  <a:pt x="2143932" y="4448013"/>
                  <a:pt x="2146159" y="4464826"/>
                  <a:pt x="2154264" y="4479010"/>
                </a:cubicBezTo>
                <a:cubicBezTo>
                  <a:pt x="2190426" y="4542295"/>
                  <a:pt x="2205926" y="4544878"/>
                  <a:pt x="2262753" y="4587498"/>
                </a:cubicBezTo>
                <a:cubicBezTo>
                  <a:pt x="2316023" y="4667404"/>
                  <a:pt x="2272988" y="4624600"/>
                  <a:pt x="2402237" y="4664990"/>
                </a:cubicBezTo>
                <a:cubicBezTo>
                  <a:pt x="2615151" y="4731526"/>
                  <a:pt x="2471045" y="4693816"/>
                  <a:pt x="2603715" y="4726983"/>
                </a:cubicBezTo>
                <a:cubicBezTo>
                  <a:pt x="2743200" y="4721817"/>
                  <a:pt x="2882861" y="4720192"/>
                  <a:pt x="3022169" y="4711485"/>
                </a:cubicBezTo>
                <a:cubicBezTo>
                  <a:pt x="3048460" y="4709842"/>
                  <a:pt x="3075589" y="4706685"/>
                  <a:pt x="3099661" y="4695986"/>
                </a:cubicBezTo>
                <a:cubicBezTo>
                  <a:pt x="3123265" y="4685495"/>
                  <a:pt x="3139750" y="4663182"/>
                  <a:pt x="3161654" y="4649492"/>
                </a:cubicBezTo>
                <a:cubicBezTo>
                  <a:pt x="3181246" y="4637247"/>
                  <a:pt x="3202983" y="4628827"/>
                  <a:pt x="3223647" y="4618495"/>
                </a:cubicBezTo>
                <a:cubicBezTo>
                  <a:pt x="3233979" y="4602997"/>
                  <a:pt x="3243468" y="4586901"/>
                  <a:pt x="3254644" y="4572000"/>
                </a:cubicBezTo>
                <a:cubicBezTo>
                  <a:pt x="3365095" y="4424732"/>
                  <a:pt x="3277554" y="4553131"/>
                  <a:pt x="3347634" y="4448014"/>
                </a:cubicBezTo>
                <a:cubicBezTo>
                  <a:pt x="3393425" y="4310644"/>
                  <a:pt x="3375023" y="4387498"/>
                  <a:pt x="3394129" y="4215539"/>
                </a:cubicBezTo>
                <a:cubicBezTo>
                  <a:pt x="3399295" y="4076054"/>
                  <a:pt x="3395738" y="3935973"/>
                  <a:pt x="3409627" y="3797085"/>
                </a:cubicBezTo>
                <a:cubicBezTo>
                  <a:pt x="3411480" y="3778551"/>
                  <a:pt x="3433059" y="3767611"/>
                  <a:pt x="3440624" y="3750590"/>
                </a:cubicBezTo>
                <a:cubicBezTo>
                  <a:pt x="3453894" y="3720733"/>
                  <a:pt x="3471620" y="3657600"/>
                  <a:pt x="3471620" y="3657600"/>
                </a:cubicBezTo>
                <a:cubicBezTo>
                  <a:pt x="3628683" y="3677232"/>
                  <a:pt x="3651676" y="3687901"/>
                  <a:pt x="3843580" y="3657600"/>
                </a:cubicBezTo>
                <a:cubicBezTo>
                  <a:pt x="3861979" y="3654695"/>
                  <a:pt x="3874577" y="3636935"/>
                  <a:pt x="3890075" y="3626603"/>
                </a:cubicBezTo>
                <a:cubicBezTo>
                  <a:pt x="3895241" y="3611105"/>
                  <a:pt x="3901611" y="3595957"/>
                  <a:pt x="3905573" y="3580108"/>
                </a:cubicBezTo>
                <a:cubicBezTo>
                  <a:pt x="3911962" y="3554553"/>
                  <a:pt x="3911822" y="3527282"/>
                  <a:pt x="3921071" y="3502617"/>
                </a:cubicBezTo>
                <a:cubicBezTo>
                  <a:pt x="3927611" y="3485176"/>
                  <a:pt x="3941736" y="3471620"/>
                  <a:pt x="3952068" y="3456122"/>
                </a:cubicBezTo>
                <a:cubicBezTo>
                  <a:pt x="3941736" y="3326969"/>
                  <a:pt x="3937652" y="3197164"/>
                  <a:pt x="3921071" y="3068664"/>
                </a:cubicBezTo>
                <a:cubicBezTo>
                  <a:pt x="3917514" y="3041100"/>
                  <a:pt x="3880118" y="2943136"/>
                  <a:pt x="3859078" y="2913681"/>
                </a:cubicBezTo>
                <a:cubicBezTo>
                  <a:pt x="3846338" y="2895846"/>
                  <a:pt x="3826615" y="2884024"/>
                  <a:pt x="3812583" y="2867186"/>
                </a:cubicBezTo>
                <a:cubicBezTo>
                  <a:pt x="3704689" y="2737715"/>
                  <a:pt x="3870935" y="2910043"/>
                  <a:pt x="3735092" y="2774197"/>
                </a:cubicBezTo>
                <a:cubicBezTo>
                  <a:pt x="3845584" y="2718950"/>
                  <a:pt x="3749191" y="2758979"/>
                  <a:pt x="3905573" y="2727702"/>
                </a:cubicBezTo>
                <a:cubicBezTo>
                  <a:pt x="3951000" y="2718616"/>
                  <a:pt x="3969962" y="2700107"/>
                  <a:pt x="4014061" y="2681207"/>
                </a:cubicBezTo>
                <a:cubicBezTo>
                  <a:pt x="4103891" y="2642708"/>
                  <a:pt x="4017701" y="2694277"/>
                  <a:pt x="4107051" y="2634712"/>
                </a:cubicBezTo>
                <a:cubicBezTo>
                  <a:pt x="4117383" y="2619214"/>
                  <a:pt x="4126871" y="2603118"/>
                  <a:pt x="4138047" y="2588217"/>
                </a:cubicBezTo>
                <a:cubicBezTo>
                  <a:pt x="4157895" y="2561753"/>
                  <a:pt x="4182509" y="2538776"/>
                  <a:pt x="4200041" y="2510725"/>
                </a:cubicBezTo>
                <a:cubicBezTo>
                  <a:pt x="4208699" y="2496872"/>
                  <a:pt x="4208233" y="2478843"/>
                  <a:pt x="4215539" y="2464231"/>
                </a:cubicBezTo>
                <a:cubicBezTo>
                  <a:pt x="4223869" y="2447571"/>
                  <a:pt x="4236204" y="2433234"/>
                  <a:pt x="4246536" y="2417736"/>
                </a:cubicBezTo>
                <a:cubicBezTo>
                  <a:pt x="4291909" y="2236238"/>
                  <a:pt x="4219158" y="2501680"/>
                  <a:pt x="4308529" y="2278251"/>
                </a:cubicBezTo>
                <a:cubicBezTo>
                  <a:pt x="4323712" y="2240294"/>
                  <a:pt x="4337971" y="2075266"/>
                  <a:pt x="4339525" y="2061275"/>
                </a:cubicBezTo>
                <a:cubicBezTo>
                  <a:pt x="4334359" y="1978617"/>
                  <a:pt x="4332268" y="1895710"/>
                  <a:pt x="4324027" y="1813302"/>
                </a:cubicBezTo>
                <a:cubicBezTo>
                  <a:pt x="4318057" y="1753598"/>
                  <a:pt x="4301643" y="1743566"/>
                  <a:pt x="4277532" y="1689315"/>
                </a:cubicBezTo>
                <a:cubicBezTo>
                  <a:pt x="4266233" y="1663893"/>
                  <a:pt x="4261281" y="1635415"/>
                  <a:pt x="4246536" y="1611824"/>
                </a:cubicBezTo>
                <a:cubicBezTo>
                  <a:pt x="4234920" y="1593238"/>
                  <a:pt x="4214305" y="1581970"/>
                  <a:pt x="4200041" y="1565329"/>
                </a:cubicBezTo>
                <a:cubicBezTo>
                  <a:pt x="4152966" y="1510409"/>
                  <a:pt x="4152629" y="1487149"/>
                  <a:pt x="4091553" y="1441342"/>
                </a:cubicBezTo>
                <a:cubicBezTo>
                  <a:pt x="4073070" y="1427480"/>
                  <a:pt x="4050224" y="1420678"/>
                  <a:pt x="4029559" y="1410346"/>
                </a:cubicBezTo>
                <a:cubicBezTo>
                  <a:pt x="4014061" y="1394848"/>
                  <a:pt x="4000598" y="1377002"/>
                  <a:pt x="3983064" y="1363851"/>
                </a:cubicBezTo>
                <a:cubicBezTo>
                  <a:pt x="3893245" y="1296486"/>
                  <a:pt x="3933239" y="1333641"/>
                  <a:pt x="3859078" y="1301858"/>
                </a:cubicBezTo>
                <a:cubicBezTo>
                  <a:pt x="3804022" y="1278263"/>
                  <a:pt x="3797283" y="1270993"/>
                  <a:pt x="3750590" y="1239864"/>
                </a:cubicBezTo>
                <a:cubicBezTo>
                  <a:pt x="3766088" y="1208868"/>
                  <a:pt x="3776292" y="1174599"/>
                  <a:pt x="3797085" y="1146875"/>
                </a:cubicBezTo>
                <a:cubicBezTo>
                  <a:pt x="3823387" y="1111806"/>
                  <a:pt x="3859078" y="1084882"/>
                  <a:pt x="3890075" y="1053885"/>
                </a:cubicBezTo>
                <a:cubicBezTo>
                  <a:pt x="3905573" y="1038387"/>
                  <a:pt x="3924411" y="1025627"/>
                  <a:pt x="3936569" y="1007390"/>
                </a:cubicBezTo>
                <a:lnTo>
                  <a:pt x="3967566" y="960895"/>
                </a:lnTo>
                <a:cubicBezTo>
                  <a:pt x="3972732" y="945397"/>
                  <a:pt x="3977328" y="929696"/>
                  <a:pt x="3983064" y="914400"/>
                </a:cubicBezTo>
                <a:cubicBezTo>
                  <a:pt x="3992832" y="888351"/>
                  <a:pt x="4014061" y="864729"/>
                  <a:pt x="4014061" y="836908"/>
                </a:cubicBezTo>
                <a:cubicBezTo>
                  <a:pt x="4014061" y="702193"/>
                  <a:pt x="4000304" y="567561"/>
                  <a:pt x="3983064" y="433953"/>
                </a:cubicBezTo>
                <a:cubicBezTo>
                  <a:pt x="3975435" y="374827"/>
                  <a:pt x="3947224" y="355733"/>
                  <a:pt x="3921071" y="309966"/>
                </a:cubicBezTo>
                <a:cubicBezTo>
                  <a:pt x="3875584" y="230364"/>
                  <a:pt x="3877496" y="188899"/>
                  <a:pt x="3797085" y="108488"/>
                </a:cubicBezTo>
                <a:cubicBezTo>
                  <a:pt x="3781587" y="92990"/>
                  <a:pt x="3764622" y="78831"/>
                  <a:pt x="3750590" y="61993"/>
                </a:cubicBezTo>
                <a:cubicBezTo>
                  <a:pt x="3662967" y="-43155"/>
                  <a:pt x="3753385" y="49290"/>
                  <a:pt x="370409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274077"/>
            <a:ext cx="2709678" cy="201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457" y="4933861"/>
            <a:ext cx="1843430" cy="1819656"/>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矢印コネクタ 30"/>
          <p:cNvCxnSpPr/>
          <p:nvPr/>
        </p:nvCxnSpPr>
        <p:spPr>
          <a:xfrm flipV="1">
            <a:off x="6733316" y="3284984"/>
            <a:ext cx="595571" cy="1648878"/>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869722" y="4524996"/>
            <a:ext cx="800219" cy="461665"/>
          </a:xfrm>
          <a:prstGeom prst="rect">
            <a:avLst/>
          </a:prstGeom>
          <a:noFill/>
        </p:spPr>
        <p:txBody>
          <a:bodyPr wrap="none" rtlCol="0">
            <a:spAutoFit/>
          </a:bodyPr>
          <a:lstStyle/>
          <a:p>
            <a:r>
              <a:rPr lang="ja-JP" altLang="en-US" sz="2400" dirty="0" smtClean="0"/>
              <a:t>閲覧</a:t>
            </a:r>
            <a:endParaRPr kumimoji="1" lang="ja-JP" altLang="en-US" sz="2400" dirty="0"/>
          </a:p>
        </p:txBody>
      </p:sp>
      <p:sp>
        <p:nvSpPr>
          <p:cNvPr id="23" name="四角形吹き出し 22"/>
          <p:cNvSpPr/>
          <p:nvPr/>
        </p:nvSpPr>
        <p:spPr>
          <a:xfrm>
            <a:off x="27506" y="260648"/>
            <a:ext cx="2044892" cy="1152128"/>
          </a:xfrm>
          <a:prstGeom prst="wedgeRectCallout">
            <a:avLst>
              <a:gd name="adj1" fmla="val 22664"/>
              <a:gd name="adj2" fmla="val 79696"/>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災害発生</a:t>
            </a:r>
            <a:endParaRPr lang="en-US" altLang="ja-JP" sz="2000" dirty="0"/>
          </a:p>
          <a:p>
            <a:r>
              <a:rPr lang="ja-JP" altLang="en-US" sz="2000" dirty="0" smtClean="0"/>
              <a:t>　　・停電</a:t>
            </a:r>
            <a:endParaRPr lang="en-US" altLang="ja-JP" sz="2000" dirty="0"/>
          </a:p>
          <a:p>
            <a:r>
              <a:rPr lang="ja-JP" altLang="en-US" sz="2000" dirty="0" smtClean="0"/>
              <a:t>　　・マシン</a:t>
            </a:r>
            <a:r>
              <a:rPr lang="ja-JP" altLang="en-US" sz="2000" dirty="0"/>
              <a:t>故障</a:t>
            </a:r>
          </a:p>
        </p:txBody>
      </p:sp>
      <p:sp>
        <p:nvSpPr>
          <p:cNvPr id="25" name="テキスト ボックス 24"/>
          <p:cNvSpPr txBox="1"/>
          <p:nvPr/>
        </p:nvSpPr>
        <p:spPr>
          <a:xfrm>
            <a:off x="242210" y="778346"/>
            <a:ext cx="3660376" cy="3154710"/>
          </a:xfrm>
          <a:prstGeom prst="rect">
            <a:avLst/>
          </a:prstGeom>
          <a:noFill/>
        </p:spPr>
        <p:txBody>
          <a:bodyPr wrap="square" rtlCol="0">
            <a:spAutoFit/>
          </a:bodyPr>
          <a:lstStyle/>
          <a:p>
            <a:r>
              <a:rPr kumimoji="1" lang="en-US" altLang="ja-JP" sz="19900" dirty="0" smtClean="0">
                <a:solidFill>
                  <a:srgbClr val="FF0000"/>
                </a:solidFill>
              </a:rPr>
              <a:t>×</a:t>
            </a:r>
            <a:endParaRPr kumimoji="1" lang="ja-JP" altLang="en-US" sz="19900" dirty="0">
              <a:solidFill>
                <a:srgbClr val="FF0000"/>
              </a:solidFill>
            </a:endParaRPr>
          </a:p>
        </p:txBody>
      </p:sp>
      <p:sp>
        <p:nvSpPr>
          <p:cNvPr id="2" name="タイトル 1"/>
          <p:cNvSpPr>
            <a:spLocks noGrp="1"/>
          </p:cNvSpPr>
          <p:nvPr>
            <p:ph type="title"/>
          </p:nvPr>
        </p:nvSpPr>
        <p:spPr/>
        <p:txBody>
          <a:bodyPr/>
          <a:lstStyle/>
          <a:p>
            <a:pPr algn="r"/>
            <a:r>
              <a:rPr kumimoji="1" lang="ja-JP" altLang="en-US" dirty="0" smtClean="0"/>
              <a:t>仮想専用サーバ</a:t>
            </a:r>
            <a:endParaRPr kumimoji="1" lang="ja-JP" altLang="en-US" dirty="0"/>
          </a:p>
        </p:txBody>
      </p:sp>
      <p:cxnSp>
        <p:nvCxnSpPr>
          <p:cNvPr id="26" name="直線矢印コネクタ 25"/>
          <p:cNvCxnSpPr/>
          <p:nvPr/>
        </p:nvCxnSpPr>
        <p:spPr>
          <a:xfrm flipV="1">
            <a:off x="2352658" y="2759751"/>
            <a:ext cx="3947534" cy="183051"/>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918085" y="2380090"/>
            <a:ext cx="1569660" cy="461665"/>
          </a:xfrm>
          <a:prstGeom prst="rect">
            <a:avLst/>
          </a:prstGeom>
          <a:noFill/>
        </p:spPr>
        <p:txBody>
          <a:bodyPr wrap="none" rtlCol="0">
            <a:spAutoFit/>
          </a:bodyPr>
          <a:lstStyle/>
          <a:p>
            <a:r>
              <a:rPr lang="ja-JP" altLang="en-US" sz="2400" dirty="0" smtClean="0"/>
              <a:t>更新・閲覧</a:t>
            </a:r>
            <a:endParaRPr kumimoji="1" lang="ja-JP" altLang="en-US" sz="2400" dirty="0"/>
          </a:p>
        </p:txBody>
      </p:sp>
      <p:sp>
        <p:nvSpPr>
          <p:cNvPr id="33" name="テキスト ボックス 32"/>
          <p:cNvSpPr txBox="1"/>
          <p:nvPr/>
        </p:nvSpPr>
        <p:spPr>
          <a:xfrm>
            <a:off x="4065329" y="2149912"/>
            <a:ext cx="1081046" cy="1107996"/>
          </a:xfrm>
          <a:prstGeom prst="rect">
            <a:avLst/>
          </a:prstGeom>
          <a:noFill/>
        </p:spPr>
        <p:txBody>
          <a:bodyPr wrap="square" rtlCol="0">
            <a:spAutoFit/>
          </a:bodyPr>
          <a:lstStyle/>
          <a:p>
            <a:r>
              <a:rPr kumimoji="1" lang="en-US" altLang="ja-JP" sz="6600" dirty="0" smtClean="0">
                <a:solidFill>
                  <a:srgbClr val="FF0000"/>
                </a:solidFill>
              </a:rPr>
              <a:t>×</a:t>
            </a:r>
            <a:endParaRPr kumimoji="1" lang="ja-JP" altLang="en-US" sz="6600" dirty="0">
              <a:solidFill>
                <a:srgbClr val="FF0000"/>
              </a:solidFill>
            </a:endParaRPr>
          </a:p>
        </p:txBody>
      </p:sp>
      <p:sp>
        <p:nvSpPr>
          <p:cNvPr id="35" name="テキスト ボックス 34"/>
          <p:cNvSpPr txBox="1"/>
          <p:nvPr/>
        </p:nvSpPr>
        <p:spPr>
          <a:xfrm>
            <a:off x="4247038" y="5250158"/>
            <a:ext cx="1081046" cy="1107996"/>
          </a:xfrm>
          <a:prstGeom prst="rect">
            <a:avLst/>
          </a:prstGeom>
          <a:noFill/>
        </p:spPr>
        <p:txBody>
          <a:bodyPr wrap="square" rtlCol="0">
            <a:spAutoFit/>
          </a:bodyPr>
          <a:lstStyle/>
          <a:p>
            <a:r>
              <a:rPr kumimoji="1" lang="ja-JP" altLang="en-US" sz="6600" dirty="0" smtClean="0">
                <a:solidFill>
                  <a:srgbClr val="FF0000"/>
                </a:solidFill>
              </a:rPr>
              <a:t>〇</a:t>
            </a:r>
            <a:endParaRPr kumimoji="1" lang="ja-JP" altLang="en-US" sz="6600" dirty="0">
              <a:solidFill>
                <a:srgbClr val="FF0000"/>
              </a:solidFill>
            </a:endParaRPr>
          </a:p>
        </p:txBody>
      </p:sp>
      <p:sp>
        <p:nvSpPr>
          <p:cNvPr id="36" name="テキスト ボックス 35"/>
          <p:cNvSpPr txBox="1"/>
          <p:nvPr/>
        </p:nvSpPr>
        <p:spPr>
          <a:xfrm>
            <a:off x="7414210" y="4217072"/>
            <a:ext cx="1081046" cy="1107996"/>
          </a:xfrm>
          <a:prstGeom prst="rect">
            <a:avLst/>
          </a:prstGeom>
          <a:noFill/>
        </p:spPr>
        <p:txBody>
          <a:bodyPr wrap="square" rtlCol="0">
            <a:spAutoFit/>
          </a:bodyPr>
          <a:lstStyle/>
          <a:p>
            <a:r>
              <a:rPr kumimoji="1" lang="ja-JP" altLang="en-US" sz="6600" dirty="0" smtClean="0">
                <a:solidFill>
                  <a:srgbClr val="FF0000"/>
                </a:solidFill>
              </a:rPr>
              <a:t>〇</a:t>
            </a:r>
            <a:endParaRPr kumimoji="1" lang="ja-JP" altLang="en-US" sz="6600" dirty="0">
              <a:solidFill>
                <a:srgbClr val="FF0000"/>
              </a:solidFill>
            </a:endParaRPr>
          </a:p>
        </p:txBody>
      </p:sp>
      <p:sp>
        <p:nvSpPr>
          <p:cNvPr id="37" name="四角形吹き出し 36"/>
          <p:cNvSpPr/>
          <p:nvPr/>
        </p:nvSpPr>
        <p:spPr>
          <a:xfrm>
            <a:off x="27506" y="4771070"/>
            <a:ext cx="1520158" cy="1466242"/>
          </a:xfrm>
          <a:prstGeom prst="wedgeRectCallout">
            <a:avLst>
              <a:gd name="adj1" fmla="val 63315"/>
              <a:gd name="adj2" fmla="val 30840"/>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t>他のパソコンから更新できる</a:t>
            </a:r>
            <a:endParaRPr lang="ja-JP" altLang="en-US" sz="2000" dirty="0"/>
          </a:p>
        </p:txBody>
      </p:sp>
    </p:spTree>
    <p:extLst>
      <p:ext uri="{BB962C8B-B14F-4D97-AF65-F5344CB8AC3E}">
        <p14:creationId xmlns:p14="http://schemas.microsoft.com/office/powerpoint/2010/main" val="8966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ppt_x"/>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33"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通信のチャンネルを増やしておこう</a:t>
            </a:r>
            <a:r>
              <a:rPr lang="en-US" altLang="ja-JP" dirty="0" smtClean="0"/>
              <a:t/>
            </a:r>
            <a:br>
              <a:rPr lang="en-US" altLang="ja-JP" dirty="0" smtClean="0"/>
            </a:br>
            <a:r>
              <a:rPr lang="en-US" altLang="ja-JP" dirty="0" smtClean="0"/>
              <a:t>--</a:t>
            </a:r>
            <a:r>
              <a:rPr lang="ja-JP" altLang="en-US" dirty="0" smtClean="0"/>
              <a:t>アマチュア無線</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電話が使えなくなったときの対策</a:t>
            </a:r>
            <a:endParaRPr kumimoji="1" lang="en-US" altLang="ja-JP" dirty="0" smtClean="0"/>
          </a:p>
          <a:p>
            <a:r>
              <a:rPr lang="ja-JP" altLang="en-US" dirty="0"/>
              <a:t>アマチュア無線の免許を持っている職員の名簿を平時から</a:t>
            </a:r>
            <a:r>
              <a:rPr lang="ja-JP" altLang="en-US" dirty="0" smtClean="0"/>
              <a:t>整えておこう</a:t>
            </a:r>
            <a:endParaRPr lang="en-US" altLang="ja-JP" dirty="0" smtClean="0"/>
          </a:p>
          <a:p>
            <a:r>
              <a:rPr lang="ja-JP" altLang="en-US" dirty="0" smtClean="0"/>
              <a:t>アマチュア無線所持者</a:t>
            </a:r>
            <a:r>
              <a:rPr lang="ja-JP" altLang="en-US" dirty="0"/>
              <a:t>には</a:t>
            </a:r>
            <a:r>
              <a:rPr lang="ja-JP" altLang="en-US" dirty="0" smtClean="0"/>
              <a:t>災害時に電話が使えなくなったときに無線班として活躍してもらいましょう</a:t>
            </a:r>
            <a:endParaRPr lang="en-US" altLang="ja-JP" dirty="0" smtClean="0"/>
          </a:p>
          <a:p>
            <a:pPr lvl="1"/>
            <a:r>
              <a:rPr lang="ja-JP" altLang="en-US" dirty="0"/>
              <a:t>そのためには</a:t>
            </a:r>
            <a:r>
              <a:rPr lang="ja-JP" altLang="en-US" dirty="0" smtClean="0"/>
              <a:t>、災害時にその名簿を活用する方法の訓練も必要</a:t>
            </a:r>
            <a:endParaRPr lang="en-US" altLang="ja-JP" dirty="0" smtClean="0"/>
          </a:p>
        </p:txBody>
      </p:sp>
      <p:sp>
        <p:nvSpPr>
          <p:cNvPr id="4" name="テキスト ボックス 3"/>
          <p:cNvSpPr txBox="1"/>
          <p:nvPr/>
        </p:nvSpPr>
        <p:spPr>
          <a:xfrm>
            <a:off x="3923928" y="6011996"/>
            <a:ext cx="2701381" cy="369332"/>
          </a:xfrm>
          <a:prstGeom prst="rect">
            <a:avLst/>
          </a:prstGeom>
          <a:noFill/>
        </p:spPr>
        <p:txBody>
          <a:bodyPr wrap="none" rtlCol="0">
            <a:spAutoFit/>
          </a:bodyPr>
          <a:lstStyle/>
          <a:p>
            <a:r>
              <a:rPr kumimoji="1" lang="en-US" altLang="ja-JP" dirty="0" smtClean="0"/>
              <a:t>※</a:t>
            </a:r>
            <a:r>
              <a:rPr kumimoji="1" lang="ja-JP" altLang="en-US" dirty="0" smtClean="0"/>
              <a:t>東北学院大学での事例</a:t>
            </a:r>
            <a:endParaRPr kumimoji="1" lang="ja-JP" altLang="en-US" dirty="0"/>
          </a:p>
        </p:txBody>
      </p:sp>
    </p:spTree>
    <p:extLst>
      <p:ext uri="{BB962C8B-B14F-4D97-AF65-F5344CB8AC3E}">
        <p14:creationId xmlns:p14="http://schemas.microsoft.com/office/powerpoint/2010/main" val="1236317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通信のチャンネルを増やして</a:t>
            </a:r>
            <a:r>
              <a:rPr lang="ja-JP" altLang="en-US" dirty="0" smtClean="0"/>
              <a:t>おこう</a:t>
            </a:r>
            <a:r>
              <a:rPr lang="en-US" altLang="ja-JP" dirty="0"/>
              <a:t/>
            </a:r>
            <a:br>
              <a:rPr lang="en-US" altLang="ja-JP" dirty="0"/>
            </a:br>
            <a:r>
              <a:rPr lang="en-US" altLang="ja-JP" dirty="0" smtClean="0"/>
              <a:t>--</a:t>
            </a:r>
            <a:r>
              <a:rPr lang="ja-JP" altLang="en-US" dirty="0" smtClean="0"/>
              <a:t>携帯電話</a:t>
            </a:r>
            <a:r>
              <a:rPr lang="en-US" altLang="ja-JP" dirty="0" smtClean="0"/>
              <a:t>(</a:t>
            </a:r>
            <a:r>
              <a:rPr lang="ja-JP" altLang="en-US" dirty="0" smtClean="0"/>
              <a:t>ネット</a:t>
            </a:r>
            <a:r>
              <a:rPr lang="en-US" altLang="ja-JP" dirty="0" smtClean="0"/>
              <a:t>)--</a:t>
            </a:r>
            <a:endParaRPr kumimoji="1" lang="ja-JP" altLang="en-US" dirty="0"/>
          </a:p>
        </p:txBody>
      </p:sp>
      <p:sp>
        <p:nvSpPr>
          <p:cNvPr id="4" name="コンテンツ プレースホルダー 3"/>
          <p:cNvSpPr>
            <a:spLocks noGrp="1"/>
          </p:cNvSpPr>
          <p:nvPr>
            <p:ph idx="1"/>
          </p:nvPr>
        </p:nvSpPr>
        <p:spPr/>
        <p:txBody>
          <a:bodyPr>
            <a:normAutofit/>
          </a:bodyPr>
          <a:lstStyle/>
          <a:p>
            <a:r>
              <a:rPr lang="ja-JP" altLang="en-US" dirty="0"/>
              <a:t>停電、サーバ故障対策</a:t>
            </a:r>
            <a:endParaRPr lang="en-US" altLang="ja-JP" dirty="0"/>
          </a:p>
          <a:p>
            <a:pPr lvl="1"/>
            <a:r>
              <a:rPr lang="ja-JP" altLang="en-US" dirty="0"/>
              <a:t>停電、サーバの故障によって</a:t>
            </a:r>
            <a:r>
              <a:rPr lang="ja-JP" altLang="en-US" dirty="0" smtClean="0"/>
              <a:t>公式メールアドレスが使えなくなる（</a:t>
            </a:r>
            <a:r>
              <a:rPr lang="ja-JP" altLang="en-US" dirty="0"/>
              <a:t>長期間にわたる可能性も</a:t>
            </a:r>
            <a:r>
              <a:rPr lang="ja-JP" altLang="en-US" dirty="0" smtClean="0"/>
              <a:t>）</a:t>
            </a:r>
            <a:endParaRPr lang="en-US" altLang="ja-JP" dirty="0" smtClean="0"/>
          </a:p>
          <a:p>
            <a:r>
              <a:rPr lang="ja-JP" altLang="en-US" dirty="0" smtClean="0"/>
              <a:t>パソコン以外の情報通信・更新手段</a:t>
            </a:r>
            <a:r>
              <a:rPr lang="ja-JP" altLang="en-US" dirty="0"/>
              <a:t>をととのえておく</a:t>
            </a:r>
            <a:endParaRPr lang="en-US" altLang="ja-JP" dirty="0"/>
          </a:p>
          <a:p>
            <a:r>
              <a:rPr lang="ja-JP" altLang="en-US" dirty="0" smtClean="0"/>
              <a:t>例：携帯からメールを出せるようにしておく</a:t>
            </a:r>
            <a:endParaRPr lang="en-US" altLang="ja-JP" dirty="0" smtClean="0"/>
          </a:p>
        </p:txBody>
      </p:sp>
      <p:pic>
        <p:nvPicPr>
          <p:cNvPr id="6" name="Picture 2" descr="ファイル:NTT DoCoMo FOMA P706imu o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5218719"/>
            <a:ext cx="1571328" cy="117849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34905" y="6433591"/>
            <a:ext cx="6413359" cy="307777"/>
          </a:xfrm>
          <a:prstGeom prst="rect">
            <a:avLst/>
          </a:prstGeom>
          <a:noFill/>
        </p:spPr>
        <p:txBody>
          <a:bodyPr wrap="none" rtlCol="0">
            <a:spAutoFit/>
          </a:bodyPr>
          <a:lstStyle/>
          <a:p>
            <a:r>
              <a:rPr lang="ja-JP" altLang="en-US" sz="1400" dirty="0" smtClean="0"/>
              <a:t>写真</a:t>
            </a:r>
            <a:r>
              <a:rPr lang="en-US" altLang="ja-JP" sz="1400" dirty="0" smtClean="0"/>
              <a:t>:</a:t>
            </a:r>
            <a:r>
              <a:rPr lang="ja-JP" altLang="en-US" sz="1400" dirty="0" smtClean="0"/>
              <a:t> </a:t>
            </a:r>
            <a:r>
              <a:rPr lang="en-US" altLang="ja-JP" sz="1400" dirty="0" smtClean="0"/>
              <a:t>http</a:t>
            </a:r>
            <a:r>
              <a:rPr lang="en-US" altLang="ja-JP" sz="1400" dirty="0"/>
              <a:t>://</a:t>
            </a:r>
            <a:r>
              <a:rPr lang="en-US" altLang="ja-JP" sz="1400" dirty="0" smtClean="0"/>
              <a:t>ja.wikipedia.org/wiki/</a:t>
            </a:r>
            <a:r>
              <a:rPr lang="ja-JP" altLang="en-US" sz="1400" dirty="0" smtClean="0"/>
              <a:t>ファイル</a:t>
            </a:r>
            <a:r>
              <a:rPr lang="en-US" altLang="ja-JP" sz="1400" dirty="0" smtClean="0"/>
              <a:t>:NTT_DoCoMo_FOMA_P706imu_open.jpg</a:t>
            </a:r>
            <a:endParaRPr kumimoji="1" lang="ja-JP" altLang="en-US" sz="1400" dirty="0"/>
          </a:p>
        </p:txBody>
      </p:sp>
    </p:spTree>
    <p:extLst>
      <p:ext uri="{BB962C8B-B14F-4D97-AF65-F5344CB8AC3E}">
        <p14:creationId xmlns:p14="http://schemas.microsoft.com/office/powerpoint/2010/main" val="4007963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通信のチャンネルを増やして</a:t>
            </a:r>
            <a:r>
              <a:rPr lang="ja-JP" altLang="en-US" dirty="0" smtClean="0"/>
              <a:t>おこう</a:t>
            </a:r>
            <a:r>
              <a:rPr lang="en-US" altLang="ja-JP" dirty="0"/>
              <a:t/>
            </a:r>
            <a:br>
              <a:rPr lang="en-US" altLang="ja-JP" dirty="0"/>
            </a:br>
            <a:r>
              <a:rPr lang="en-US" altLang="ja-JP" dirty="0" smtClean="0"/>
              <a:t>--</a:t>
            </a:r>
            <a:r>
              <a:rPr lang="ja-JP" altLang="en-US" dirty="0" smtClean="0"/>
              <a:t>フリーメール</a:t>
            </a:r>
            <a:r>
              <a:rPr lang="en-US" altLang="ja-JP" dirty="0" smtClean="0"/>
              <a:t>--</a:t>
            </a:r>
            <a:endParaRPr kumimoji="1" lang="ja-JP" altLang="en-US" dirty="0"/>
          </a:p>
        </p:txBody>
      </p:sp>
      <p:sp>
        <p:nvSpPr>
          <p:cNvPr id="4" name="コンテンツ プレースホルダー 3"/>
          <p:cNvSpPr>
            <a:spLocks noGrp="1"/>
          </p:cNvSpPr>
          <p:nvPr>
            <p:ph idx="1"/>
          </p:nvPr>
        </p:nvSpPr>
        <p:spPr/>
        <p:txBody>
          <a:bodyPr>
            <a:normAutofit fontScale="92500" lnSpcReduction="20000"/>
          </a:bodyPr>
          <a:lstStyle/>
          <a:p>
            <a:r>
              <a:rPr lang="ja-JP" altLang="en-US" dirty="0"/>
              <a:t>停電、サーバ故障対策</a:t>
            </a:r>
            <a:endParaRPr lang="en-US" altLang="ja-JP" dirty="0"/>
          </a:p>
          <a:p>
            <a:pPr lvl="1"/>
            <a:r>
              <a:rPr lang="ja-JP" altLang="en-US" dirty="0"/>
              <a:t>停電、サーバの故障によって</a:t>
            </a:r>
            <a:r>
              <a:rPr lang="ja-JP" altLang="en-US" dirty="0" smtClean="0"/>
              <a:t>公式メールアドレスが使えなくなる（</a:t>
            </a:r>
            <a:r>
              <a:rPr lang="ja-JP" altLang="en-US" dirty="0"/>
              <a:t>長期間にわたる可能性も</a:t>
            </a:r>
            <a:r>
              <a:rPr lang="ja-JP" altLang="en-US" dirty="0" smtClean="0"/>
              <a:t>）</a:t>
            </a:r>
            <a:endParaRPr lang="en-US" altLang="ja-JP" dirty="0" smtClean="0"/>
          </a:p>
          <a:p>
            <a:r>
              <a:rPr lang="ja-JP" altLang="en-US" dirty="0" smtClean="0"/>
              <a:t>公式</a:t>
            </a:r>
            <a:r>
              <a:rPr lang="ja-JP" altLang="en-US" dirty="0"/>
              <a:t>メールアドレス以外の情報通信手段をととのえて</a:t>
            </a:r>
            <a:r>
              <a:rPr lang="ja-JP" altLang="en-US" dirty="0" smtClean="0"/>
              <a:t>おく</a:t>
            </a:r>
            <a:endParaRPr lang="en-US" altLang="ja-JP" dirty="0"/>
          </a:p>
          <a:p>
            <a:r>
              <a:rPr lang="ja-JP" altLang="en-US" dirty="0"/>
              <a:t>紹介サービス：</a:t>
            </a:r>
            <a:r>
              <a:rPr lang="en-US" altLang="ja-JP" dirty="0" err="1" smtClean="0"/>
              <a:t>gmail</a:t>
            </a:r>
            <a:endParaRPr lang="en-US" altLang="ja-JP" dirty="0" smtClean="0"/>
          </a:p>
          <a:p>
            <a:pPr lvl="1"/>
            <a:r>
              <a:rPr lang="en-US" altLang="ja-JP" dirty="0" smtClean="0"/>
              <a:t>https://mail.google.com</a:t>
            </a:r>
            <a:r>
              <a:rPr lang="en-US" altLang="ja-JP" dirty="0"/>
              <a:t>/</a:t>
            </a:r>
          </a:p>
          <a:p>
            <a:pPr lvl="1"/>
            <a:r>
              <a:rPr kumimoji="1" lang="ja-JP" altLang="en-US" dirty="0" smtClean="0"/>
              <a:t>無料</a:t>
            </a:r>
            <a:endParaRPr kumimoji="1" lang="en-US" altLang="ja-JP" dirty="0" smtClean="0"/>
          </a:p>
          <a:p>
            <a:pPr lvl="1"/>
            <a:r>
              <a:rPr lang="en-US" altLang="ja-JP" dirty="0" smtClean="0"/>
              <a:t>Web</a:t>
            </a:r>
            <a:r>
              <a:rPr lang="ja-JP" altLang="en-US" dirty="0" smtClean="0"/>
              <a:t>ブラウザ</a:t>
            </a:r>
            <a:r>
              <a:rPr lang="en-US" altLang="ja-JP" dirty="0" smtClean="0"/>
              <a:t>(</a:t>
            </a:r>
            <a:r>
              <a:rPr lang="ja-JP" altLang="en-US" dirty="0" smtClean="0"/>
              <a:t>インターネットエクスプローラなど</a:t>
            </a:r>
            <a:r>
              <a:rPr lang="en-US" altLang="ja-JP" dirty="0" smtClean="0"/>
              <a:t>)</a:t>
            </a:r>
            <a:r>
              <a:rPr lang="ja-JP" altLang="en-US" dirty="0" smtClean="0"/>
              <a:t>から読める</a:t>
            </a:r>
            <a:endParaRPr lang="en-US" altLang="ja-JP" dirty="0" smtClean="0"/>
          </a:p>
          <a:p>
            <a:pPr lvl="1"/>
            <a:r>
              <a:rPr lang="ja-JP" altLang="en-US" dirty="0" smtClean="0"/>
              <a:t>携帯電話からも読める</a:t>
            </a:r>
            <a:endParaRPr kumimoji="1" lang="ja-JP" altLang="en-US" dirty="0"/>
          </a:p>
        </p:txBody>
      </p:sp>
    </p:spTree>
    <p:extLst>
      <p:ext uri="{BB962C8B-B14F-4D97-AF65-F5344CB8AC3E}">
        <p14:creationId xmlns:p14="http://schemas.microsoft.com/office/powerpoint/2010/main" val="50468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1" algn="ctr" rtl="0">
              <a:spcBef>
                <a:spcPct val="0"/>
              </a:spcBef>
            </a:pPr>
            <a:r>
              <a:rPr kumimoji="1" lang="en-US" altLang="ja-JP" sz="4000" dirty="0" smtClean="0"/>
              <a:t>Gmail</a:t>
            </a:r>
            <a:r>
              <a:rPr kumimoji="1" lang="en-US" altLang="ja-JP" dirty="0" smtClean="0"/>
              <a:t/>
            </a:r>
            <a:br>
              <a:rPr kumimoji="1" lang="en-US" altLang="ja-JP" dirty="0" smtClean="0"/>
            </a:br>
            <a:r>
              <a:rPr lang="en-US" altLang="ja-JP" sz="3200" dirty="0" smtClean="0"/>
              <a:t>https://mail.google.com/</a:t>
            </a:r>
            <a:endParaRPr kumimoji="1" lang="ja-JP" altLang="en-US" sz="3200" dirty="0"/>
          </a:p>
        </p:txBody>
      </p:sp>
      <p:pic>
        <p:nvPicPr>
          <p:cNvPr id="5" name="コンテンツ プレースホルダ 4" descr="gmail-screenshot.png"/>
          <p:cNvPicPr>
            <a:picLocks noGrp="1" noChangeAspect="1"/>
          </p:cNvPicPr>
          <p:nvPr>
            <p:ph idx="1"/>
          </p:nvPr>
        </p:nvPicPr>
        <p:blipFill>
          <a:blip r:embed="rId2" cstate="print"/>
          <a:stretch>
            <a:fillRect/>
          </a:stretch>
        </p:blipFill>
        <p:spPr>
          <a:xfrm>
            <a:off x="251520" y="1556792"/>
            <a:ext cx="8568952" cy="5022420"/>
          </a:xfrm>
        </p:spPr>
      </p:pic>
    </p:spTree>
    <p:extLst>
      <p:ext uri="{BB962C8B-B14F-4D97-AF65-F5344CB8AC3E}">
        <p14:creationId xmlns:p14="http://schemas.microsoft.com/office/powerpoint/2010/main" val="147525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p:spPr>
        <p:txBody>
          <a:bodyPr>
            <a:normAutofit fontScale="90000"/>
          </a:bodyPr>
          <a:lstStyle/>
          <a:p>
            <a:r>
              <a:rPr lang="ja-JP" altLang="en-US" dirty="0"/>
              <a:t>今回</a:t>
            </a:r>
            <a:r>
              <a:rPr lang="ja-JP" altLang="en-US" dirty="0" smtClean="0"/>
              <a:t>のテーマ： </a:t>
            </a:r>
            <a:r>
              <a:rPr lang="en-US" altLang="ja-JP" dirty="0" smtClean="0"/>
              <a:t/>
            </a:r>
            <a:br>
              <a:rPr lang="en-US" altLang="ja-JP" dirty="0" smtClean="0"/>
            </a:br>
            <a:r>
              <a:rPr lang="en-US" altLang="ja-JP" dirty="0" smtClean="0"/>
              <a:t>『</a:t>
            </a:r>
            <a:r>
              <a:rPr lang="ja-JP" altLang="en-US" dirty="0" smtClean="0"/>
              <a:t>どんな時にも立ち上がれる</a:t>
            </a:r>
            <a:r>
              <a:rPr lang="en-US" altLang="ja-JP" dirty="0" smtClean="0"/>
              <a:t/>
            </a:r>
            <a:br>
              <a:rPr lang="en-US" altLang="ja-JP" dirty="0" smtClean="0"/>
            </a:br>
            <a:r>
              <a:rPr lang="ja-JP" altLang="en-US" dirty="0" smtClean="0"/>
              <a:t>図書館を目ざして</a:t>
            </a:r>
            <a:r>
              <a:rPr lang="en-US" altLang="ja-JP" dirty="0" smtClean="0"/>
              <a:t>』</a:t>
            </a:r>
            <a:endParaRPr kumimoji="1" lang="ja-JP" altLang="en-US" dirty="0"/>
          </a:p>
        </p:txBody>
      </p:sp>
      <p:sp>
        <p:nvSpPr>
          <p:cNvPr id="3" name="コンテンツ プレースホルダー 2"/>
          <p:cNvSpPr>
            <a:spLocks noGrp="1"/>
          </p:cNvSpPr>
          <p:nvPr>
            <p:ph idx="1"/>
          </p:nvPr>
        </p:nvSpPr>
        <p:spPr>
          <a:xfrm>
            <a:off x="457200" y="1844824"/>
            <a:ext cx="8229600" cy="4525963"/>
          </a:xfrm>
        </p:spPr>
        <p:txBody>
          <a:bodyPr>
            <a:normAutofit lnSpcReduction="10000"/>
          </a:bodyPr>
          <a:lstStyle/>
          <a:p>
            <a:r>
              <a:rPr lang="ja-JP" altLang="en-US" dirty="0" smtClean="0"/>
              <a:t>いまだ余震がおさまらない東日本大震災の復旧・復興については、長期的な取組が必要だと言われているが、それらと平行して、</a:t>
            </a:r>
            <a:r>
              <a:rPr lang="ja-JP" altLang="en-US" u="sng" dirty="0" smtClean="0"/>
              <a:t>今後に向けて、平常時の備えについても考えていかなければならない</a:t>
            </a:r>
            <a:r>
              <a:rPr lang="ja-JP" altLang="en-US" dirty="0" smtClean="0"/>
              <a:t>。</a:t>
            </a:r>
            <a:endParaRPr lang="en-US" altLang="ja-JP" dirty="0" smtClean="0"/>
          </a:p>
          <a:p>
            <a:r>
              <a:rPr lang="ja-JP" altLang="en-US" dirty="0" smtClean="0"/>
              <a:t>平成１６年の新潟県中越地震、東日本大震災の経験から、今後、緊急事態に備え、</a:t>
            </a:r>
            <a:r>
              <a:rPr lang="ja-JP" altLang="en-US" u="sng" dirty="0" smtClean="0"/>
              <a:t>図書館においてどのような方策を講ずるべきか考える場としたい</a:t>
            </a:r>
            <a:endParaRPr lang="ja-JP" altLang="en-US" u="sng" dirty="0"/>
          </a:p>
        </p:txBody>
      </p:sp>
    </p:spTree>
    <p:extLst>
      <p:ext uri="{BB962C8B-B14F-4D97-AF65-F5344CB8AC3E}">
        <p14:creationId xmlns:p14="http://schemas.microsoft.com/office/powerpoint/2010/main" val="1292906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発信のチャネルを増やして</a:t>
            </a:r>
            <a:r>
              <a:rPr lang="ja-JP" altLang="en-US" dirty="0" smtClean="0"/>
              <a:t>おこう</a:t>
            </a:r>
            <a:endParaRPr kumimoji="1" lang="ja-JP" altLang="en-US" dirty="0"/>
          </a:p>
        </p:txBody>
      </p:sp>
      <p:sp>
        <p:nvSpPr>
          <p:cNvPr id="3" name="コンテンツ プレースホルダー 2"/>
          <p:cNvSpPr>
            <a:spLocks noGrp="1"/>
          </p:cNvSpPr>
          <p:nvPr>
            <p:ph idx="1"/>
          </p:nvPr>
        </p:nvSpPr>
        <p:spPr>
          <a:xfrm>
            <a:off x="457200" y="1600200"/>
            <a:ext cx="8229600" cy="3556992"/>
          </a:xfrm>
        </p:spPr>
        <p:txBody>
          <a:bodyPr>
            <a:normAutofit fontScale="85000" lnSpcReduction="20000"/>
          </a:bodyPr>
          <a:lstStyle/>
          <a:p>
            <a:r>
              <a:rPr lang="ja-JP" altLang="en-US" dirty="0" smtClean="0"/>
              <a:t>通信インフラ不調、停電</a:t>
            </a:r>
            <a:r>
              <a:rPr lang="ja-JP" altLang="en-US" dirty="0"/>
              <a:t>、サーバ故障対策</a:t>
            </a:r>
            <a:endParaRPr lang="en-US" altLang="ja-JP" dirty="0"/>
          </a:p>
          <a:p>
            <a:pPr lvl="1"/>
            <a:r>
              <a:rPr lang="ja-JP" altLang="en-US" dirty="0" smtClean="0"/>
              <a:t>パソコンから更新できない事態</a:t>
            </a:r>
            <a:endParaRPr lang="en-US" altLang="ja-JP" dirty="0" smtClean="0"/>
          </a:p>
          <a:p>
            <a:pPr lvl="1"/>
            <a:r>
              <a:rPr lang="ja-JP" altLang="en-US" dirty="0" smtClean="0"/>
              <a:t>停電</a:t>
            </a:r>
            <a:r>
              <a:rPr lang="ja-JP" altLang="en-US" dirty="0"/>
              <a:t>、サーバの故障によって公式</a:t>
            </a:r>
            <a:r>
              <a:rPr lang="en-US" altLang="ja-JP" dirty="0"/>
              <a:t>Web</a:t>
            </a:r>
            <a:r>
              <a:rPr lang="ja-JP" altLang="en-US" dirty="0"/>
              <a:t>サイトが停止してしまう・停止しなければならなくなる（長期間にわたる可能性も</a:t>
            </a:r>
            <a:r>
              <a:rPr lang="ja-JP" altLang="en-US" dirty="0" smtClean="0"/>
              <a:t>）</a:t>
            </a:r>
            <a:endParaRPr lang="en-US" altLang="ja-JP" dirty="0" smtClean="0"/>
          </a:p>
          <a:p>
            <a:r>
              <a:rPr lang="ja-JP" altLang="en-US" dirty="0" smtClean="0"/>
              <a:t>公式</a:t>
            </a:r>
            <a:r>
              <a:rPr lang="ja-JP" altLang="en-US" dirty="0"/>
              <a:t>サイト等に限らない情報発信環境を整えて</a:t>
            </a:r>
            <a:r>
              <a:rPr lang="ja-JP" altLang="en-US" dirty="0" smtClean="0"/>
              <a:t>おく</a:t>
            </a:r>
            <a:endParaRPr lang="en-US" altLang="ja-JP" dirty="0" smtClean="0"/>
          </a:p>
          <a:p>
            <a:r>
              <a:rPr lang="ja-JP" altLang="en-US" dirty="0" smtClean="0"/>
              <a:t>紹介</a:t>
            </a:r>
            <a:r>
              <a:rPr lang="ja-JP" altLang="en-US" dirty="0"/>
              <a:t>サービス：</a:t>
            </a:r>
            <a:r>
              <a:rPr lang="en-US" altLang="ja-JP" dirty="0"/>
              <a:t>Twitter</a:t>
            </a:r>
            <a:r>
              <a:rPr lang="ja-JP" altLang="en-US" dirty="0" err="1"/>
              <a:t>、</a:t>
            </a:r>
            <a:r>
              <a:rPr lang="en-US" altLang="ja-JP" dirty="0" smtClean="0"/>
              <a:t>Facebook</a:t>
            </a:r>
            <a:r>
              <a:rPr lang="ja-JP" altLang="en-US" dirty="0" err="1" smtClean="0"/>
              <a:t>、</a:t>
            </a:r>
            <a:r>
              <a:rPr lang="ja-JP" altLang="en-US" dirty="0"/>
              <a:t>はてな</a:t>
            </a:r>
            <a:r>
              <a:rPr lang="ja-JP" altLang="en-US" dirty="0" smtClean="0"/>
              <a:t>ブログ</a:t>
            </a:r>
            <a:endParaRPr lang="en-US" altLang="ja-JP" dirty="0"/>
          </a:p>
          <a:p>
            <a:pPr lvl="1"/>
            <a:r>
              <a:rPr lang="ja-JP" altLang="en-US" sz="2400" dirty="0" smtClean="0"/>
              <a:t>無料</a:t>
            </a:r>
            <a:endParaRPr lang="en-US" altLang="ja-JP" sz="2400" dirty="0" smtClean="0"/>
          </a:p>
          <a:p>
            <a:pPr lvl="1"/>
            <a:r>
              <a:rPr lang="ja-JP" altLang="en-US" sz="2400" dirty="0" smtClean="0"/>
              <a:t>携帯</a:t>
            </a:r>
            <a:r>
              <a:rPr lang="ja-JP" altLang="en-US" sz="2400" dirty="0"/>
              <a:t>からも更新</a:t>
            </a:r>
            <a:r>
              <a:rPr lang="ja-JP" altLang="en-US" sz="2400" dirty="0" smtClean="0"/>
              <a:t>できる</a:t>
            </a:r>
            <a:endParaRPr lang="en-US" altLang="ja-JP" sz="2400" dirty="0" smtClean="0"/>
          </a:p>
          <a:p>
            <a:pPr lvl="1"/>
            <a:r>
              <a:rPr lang="ja-JP" altLang="en-US" sz="2400" dirty="0" smtClean="0"/>
              <a:t>多く</a:t>
            </a:r>
            <a:r>
              <a:rPr lang="ja-JP" altLang="en-US" sz="2400" dirty="0"/>
              <a:t>の人がアクセスしても比較的</a:t>
            </a:r>
            <a:r>
              <a:rPr lang="ja-JP" altLang="en-US" sz="2400" dirty="0" smtClean="0"/>
              <a:t>落ちない</a:t>
            </a:r>
            <a:endParaRPr lang="en-US" altLang="ja-JP" sz="2400" dirty="0" smtClean="0"/>
          </a:p>
        </p:txBody>
      </p:sp>
      <p:sp>
        <p:nvSpPr>
          <p:cNvPr id="4" name="テキスト ボックス 3"/>
          <p:cNvSpPr txBox="1"/>
          <p:nvPr/>
        </p:nvSpPr>
        <p:spPr>
          <a:xfrm>
            <a:off x="467544" y="5301208"/>
            <a:ext cx="6475042" cy="1384995"/>
          </a:xfrm>
          <a:prstGeom prst="rect">
            <a:avLst/>
          </a:prstGeom>
          <a:noFill/>
        </p:spPr>
        <p:txBody>
          <a:bodyPr wrap="none" rtlCol="0">
            <a:spAutoFit/>
          </a:bodyPr>
          <a:lstStyle/>
          <a:p>
            <a:r>
              <a:rPr lang="ja-JP" altLang="en-US" sz="1400" dirty="0"/>
              <a:t>参考：公共機関ソーシャルメディアポータル</a:t>
            </a:r>
            <a:endParaRPr lang="en-US" altLang="ja-JP" sz="1400" dirty="0"/>
          </a:p>
          <a:p>
            <a:pPr lvl="1"/>
            <a:r>
              <a:rPr lang="en-US" altLang="ja-JP" sz="1400" dirty="0"/>
              <a:t>http://smp.openlabs.go.jp/</a:t>
            </a:r>
          </a:p>
          <a:p>
            <a:r>
              <a:rPr lang="ja-JP" altLang="en-US" sz="1400" dirty="0"/>
              <a:t>参考：国、地方公共団体等公共機関における民間ソーシャルメディアを活用</a:t>
            </a:r>
            <a:r>
              <a:rPr lang="ja-JP" altLang="en-US" sz="1400" dirty="0" smtClean="0"/>
              <a:t>した</a:t>
            </a:r>
            <a:endParaRPr lang="en-US" altLang="ja-JP" sz="1400" dirty="0" smtClean="0"/>
          </a:p>
          <a:p>
            <a:r>
              <a:rPr lang="ja-JP" altLang="en-US" sz="1400" dirty="0"/>
              <a:t>　</a:t>
            </a:r>
            <a:r>
              <a:rPr lang="ja-JP" altLang="en-US" sz="1400" dirty="0" smtClean="0"/>
              <a:t>　　　情報</a:t>
            </a:r>
            <a:r>
              <a:rPr lang="ja-JP" altLang="en-US" sz="1400" dirty="0"/>
              <a:t>発信についての指針（平成２３年４月５日　内閣</a:t>
            </a:r>
            <a:r>
              <a:rPr lang="ja-JP" altLang="en-US" sz="1400" dirty="0" smtClean="0"/>
              <a:t>官房）</a:t>
            </a:r>
            <a:endParaRPr lang="en-US" altLang="ja-JP" sz="1400" dirty="0"/>
          </a:p>
          <a:p>
            <a:pPr lvl="1"/>
            <a:r>
              <a:rPr lang="en-US" altLang="ja-JP" sz="1400" dirty="0"/>
              <a:t>http://smp.openlabs.go.jp/</a:t>
            </a:r>
            <a:r>
              <a:rPr lang="ja-JP" altLang="en-US" sz="1400" dirty="0"/>
              <a:t>国、地方公共団体等公共機関における民間ソーシ</a:t>
            </a:r>
            <a:r>
              <a:rPr lang="en-US" altLang="ja-JP" sz="1400" dirty="0"/>
              <a:t>/</a:t>
            </a:r>
            <a:endParaRPr lang="ja-JP" altLang="en-US" sz="1400" dirty="0"/>
          </a:p>
          <a:p>
            <a:endParaRPr kumimoji="1" lang="ja-JP" altLang="en-US" sz="1400" dirty="0"/>
          </a:p>
        </p:txBody>
      </p:sp>
    </p:spTree>
    <p:extLst>
      <p:ext uri="{BB962C8B-B14F-4D97-AF65-F5344CB8AC3E}">
        <p14:creationId xmlns:p14="http://schemas.microsoft.com/office/powerpoint/2010/main" val="2342805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Twitter</a:t>
            </a:r>
            <a:r>
              <a:rPr lang="ja-JP" altLang="en-US" dirty="0"/>
              <a:t>　　</a:t>
            </a:r>
            <a:r>
              <a:rPr lang="en-US" altLang="ja-JP" dirty="0"/>
              <a:t>https://twitter.com/</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502"/>
          <a:stretch/>
        </p:blipFill>
        <p:spPr bwMode="auto">
          <a:xfrm>
            <a:off x="34320" y="1340768"/>
            <a:ext cx="7861468" cy="49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67" b="6359"/>
          <a:stretch/>
        </p:blipFill>
        <p:spPr bwMode="auto">
          <a:xfrm>
            <a:off x="3635896" y="2820207"/>
            <a:ext cx="5336614" cy="403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23528" y="6093296"/>
            <a:ext cx="3840795" cy="646331"/>
          </a:xfrm>
          <a:prstGeom prst="rect">
            <a:avLst/>
          </a:prstGeom>
          <a:solidFill>
            <a:srgbClr val="FFFF99"/>
          </a:solidFill>
        </p:spPr>
        <p:txBody>
          <a:bodyPr wrap="none">
            <a:spAutoFit/>
          </a:bodyPr>
          <a:lstStyle/>
          <a:p>
            <a:r>
              <a:rPr lang="ja-JP" altLang="en-US" dirty="0"/>
              <a:t>筑波大学附属図書館</a:t>
            </a:r>
            <a:endParaRPr lang="en-US" altLang="ja-JP" dirty="0" smtClean="0"/>
          </a:p>
          <a:p>
            <a:r>
              <a:rPr lang="en-US" altLang="ja-JP" dirty="0" smtClean="0"/>
              <a:t>https</a:t>
            </a:r>
            <a:r>
              <a:rPr lang="en-US" altLang="ja-JP" dirty="0"/>
              <a:t>://twitter.com/#!/tsukubauniv_lib</a:t>
            </a:r>
            <a:endParaRPr lang="ja-JP" altLang="en-US" dirty="0"/>
          </a:p>
        </p:txBody>
      </p:sp>
      <p:sp>
        <p:nvSpPr>
          <p:cNvPr id="8" name="四角形吹き出し 7"/>
          <p:cNvSpPr/>
          <p:nvPr/>
        </p:nvSpPr>
        <p:spPr>
          <a:xfrm>
            <a:off x="3673372" y="1196753"/>
            <a:ext cx="5291115" cy="1152128"/>
          </a:xfrm>
          <a:prstGeom prst="wedgeRectCallout">
            <a:avLst>
              <a:gd name="adj1" fmla="val -32989"/>
              <a:gd name="adj2" fmla="val 7435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・リアルタイム情報の発信に適している</a:t>
            </a:r>
            <a:endParaRPr lang="en-US" altLang="ja-JP" sz="2400" dirty="0" smtClean="0"/>
          </a:p>
          <a:p>
            <a:r>
              <a:rPr lang="ja-JP" altLang="en-US" sz="2400" dirty="0"/>
              <a:t>・</a:t>
            </a:r>
            <a:r>
              <a:rPr lang="en-US" altLang="ja-JP" sz="2400" dirty="0"/>
              <a:t>RT</a:t>
            </a:r>
            <a:r>
              <a:rPr lang="ja-JP" altLang="en-US" sz="2400" dirty="0"/>
              <a:t>など拡散する機能が</a:t>
            </a:r>
            <a:r>
              <a:rPr lang="ja-JP" altLang="en-US" sz="2400" dirty="0" smtClean="0"/>
              <a:t>ある</a:t>
            </a:r>
            <a:endParaRPr lang="en-US" altLang="ja-JP" sz="2400" dirty="0"/>
          </a:p>
        </p:txBody>
      </p:sp>
    </p:spTree>
    <p:extLst>
      <p:ext uri="{BB962C8B-B14F-4D97-AF65-F5344CB8AC3E}">
        <p14:creationId xmlns:p14="http://schemas.microsoft.com/office/powerpoint/2010/main" val="171624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fontScale="90000"/>
          </a:bodyPr>
          <a:lstStyle/>
          <a:p>
            <a:r>
              <a:rPr kumimoji="1" lang="en-US" altLang="ja-JP" dirty="0" smtClean="0"/>
              <a:t>Facebook</a:t>
            </a:r>
            <a:br>
              <a:rPr kumimoji="1" lang="en-US" altLang="ja-JP" dirty="0" smtClean="0"/>
            </a:br>
            <a:r>
              <a:rPr lang="en-US" altLang="ja-JP" dirty="0"/>
              <a:t>http://www.facebook.com/</a:t>
            </a:r>
            <a:endParaRPr kumimoji="1" lang="ja-JP" altLang="en-US" dirty="0"/>
          </a:p>
        </p:txBody>
      </p:sp>
      <p:sp>
        <p:nvSpPr>
          <p:cNvPr id="3" name="正方形/長方形 2"/>
          <p:cNvSpPr/>
          <p:nvPr/>
        </p:nvSpPr>
        <p:spPr>
          <a:xfrm>
            <a:off x="1619672" y="6381328"/>
            <a:ext cx="5475923" cy="369332"/>
          </a:xfrm>
          <a:prstGeom prst="rect">
            <a:avLst/>
          </a:prstGeom>
          <a:solidFill>
            <a:srgbClr val="FFFF99"/>
          </a:solidFill>
        </p:spPr>
        <p:txBody>
          <a:bodyPr wrap="none">
            <a:spAutoFit/>
          </a:bodyPr>
          <a:lstStyle/>
          <a:p>
            <a:r>
              <a:rPr lang="ja-JP" altLang="en-US" b="1" dirty="0"/>
              <a:t>福井県立</a:t>
            </a:r>
            <a:r>
              <a:rPr lang="ja-JP" altLang="en-US" b="1" dirty="0" smtClean="0"/>
              <a:t>図書館 </a:t>
            </a:r>
            <a:r>
              <a:rPr lang="en-US" altLang="ja-JP" dirty="0" smtClean="0"/>
              <a:t>http</a:t>
            </a:r>
            <a:r>
              <a:rPr lang="en-US" altLang="ja-JP" dirty="0"/>
              <a:t>://ja-jp.facebook.com/FukuiPrefLib</a:t>
            </a:r>
            <a:endParaRPr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6696744" cy="50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四角形吹き出し 5"/>
          <p:cNvSpPr/>
          <p:nvPr/>
        </p:nvSpPr>
        <p:spPr>
          <a:xfrm>
            <a:off x="3673372" y="1196753"/>
            <a:ext cx="5291115" cy="936104"/>
          </a:xfrm>
          <a:prstGeom prst="wedgeRectCallout">
            <a:avLst>
              <a:gd name="adj1" fmla="val -32989"/>
              <a:gd name="adj2" fmla="val 7435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・リアルタイム情報の発信に適している</a:t>
            </a:r>
            <a:endParaRPr lang="en-US" altLang="ja-JP" sz="2400" dirty="0" smtClean="0"/>
          </a:p>
          <a:p>
            <a:r>
              <a:rPr lang="ja-JP" altLang="en-US" sz="2400" dirty="0" smtClean="0"/>
              <a:t>・いろんなデータがおける</a:t>
            </a:r>
            <a:endParaRPr kumimoji="1" lang="ja-JP" altLang="en-US" sz="2400" dirty="0"/>
          </a:p>
        </p:txBody>
      </p:sp>
    </p:spTree>
    <p:extLst>
      <p:ext uri="{BB962C8B-B14F-4D97-AF65-F5344CB8AC3E}">
        <p14:creationId xmlns:p14="http://schemas.microsoft.com/office/powerpoint/2010/main" val="101236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はてなブログ</a:t>
            </a:r>
            <a:r>
              <a:rPr lang="en-US" altLang="ja-JP" dirty="0"/>
              <a:t/>
            </a:r>
            <a:br>
              <a:rPr lang="en-US" altLang="ja-JP" dirty="0"/>
            </a:br>
            <a:r>
              <a:rPr lang="en-US" altLang="ja-JP" dirty="0" smtClean="0"/>
              <a:t>http://d.hatena.ne.jp/</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90504"/>
            <a:ext cx="6848450" cy="515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3673372" y="1556793"/>
            <a:ext cx="5291115" cy="792088"/>
          </a:xfrm>
          <a:prstGeom prst="wedgeRectCallout">
            <a:avLst>
              <a:gd name="adj1" fmla="val -32989"/>
              <a:gd name="adj2" fmla="val 7435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・長めのお知らせが</a:t>
            </a:r>
            <a:r>
              <a:rPr lang="ja-JP" altLang="en-US" sz="2400" dirty="0"/>
              <a:t>書ける</a:t>
            </a:r>
            <a:endParaRPr kumimoji="1" lang="ja-JP" altLang="en-US" sz="2400" dirty="0"/>
          </a:p>
        </p:txBody>
      </p:sp>
      <p:sp>
        <p:nvSpPr>
          <p:cNvPr id="5" name="正方形/長方形 4"/>
          <p:cNvSpPr/>
          <p:nvPr/>
        </p:nvSpPr>
        <p:spPr>
          <a:xfrm>
            <a:off x="1619672" y="6381328"/>
            <a:ext cx="4962256" cy="369332"/>
          </a:xfrm>
          <a:prstGeom prst="rect">
            <a:avLst/>
          </a:prstGeom>
          <a:solidFill>
            <a:srgbClr val="FFFF99"/>
          </a:solidFill>
        </p:spPr>
        <p:txBody>
          <a:bodyPr wrap="none">
            <a:spAutoFit/>
          </a:bodyPr>
          <a:lstStyle/>
          <a:p>
            <a:r>
              <a:rPr lang="ja-JP" altLang="en-US" b="1" dirty="0" smtClean="0"/>
              <a:t>エル・ライブラリー </a:t>
            </a:r>
            <a:r>
              <a:rPr lang="en-US" altLang="ja-JP" b="1" dirty="0"/>
              <a:t>http://d.hatena.ne.jp/l-library/</a:t>
            </a:r>
            <a:endParaRPr lang="ja-JP" altLang="en-US" dirty="0"/>
          </a:p>
        </p:txBody>
      </p:sp>
    </p:spTree>
    <p:extLst>
      <p:ext uri="{BB962C8B-B14F-4D97-AF65-F5344CB8AC3E}">
        <p14:creationId xmlns:p14="http://schemas.microsoft.com/office/powerpoint/2010/main" val="377695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p:spPr>
        <p:txBody>
          <a:bodyPr>
            <a:noAutofit/>
          </a:bodyPr>
          <a:lstStyle/>
          <a:p>
            <a:r>
              <a:rPr kumimoji="1" lang="ja-JP" altLang="en-US" sz="4000" dirty="0" smtClean="0"/>
              <a:t>被災情報を体系的・持続的に</a:t>
            </a:r>
            <a:r>
              <a:rPr kumimoji="1" lang="en-US" altLang="ja-JP" sz="4000" dirty="0" smtClean="0"/>
              <a:t/>
            </a:r>
            <a:br>
              <a:rPr kumimoji="1" lang="en-US" altLang="ja-JP" sz="4000" dirty="0" smtClean="0"/>
            </a:br>
            <a:r>
              <a:rPr kumimoji="1" lang="ja-JP" altLang="en-US" sz="4000" dirty="0" smtClean="0"/>
              <a:t>発信</a:t>
            </a:r>
            <a:r>
              <a:rPr lang="ja-JP" altLang="en-US" sz="4000" dirty="0"/>
              <a:t>できるよう</a:t>
            </a:r>
            <a:r>
              <a:rPr lang="ja-JP" altLang="en-US" sz="4000" dirty="0" smtClean="0"/>
              <a:t>になっておこう</a:t>
            </a:r>
            <a:endParaRPr kumimoji="1" lang="ja-JP" altLang="en-US" sz="4000" dirty="0"/>
          </a:p>
        </p:txBody>
      </p:sp>
      <p:sp>
        <p:nvSpPr>
          <p:cNvPr id="3" name="コンテンツ プレースホルダー 2"/>
          <p:cNvSpPr>
            <a:spLocks noGrp="1"/>
          </p:cNvSpPr>
          <p:nvPr>
            <p:ph idx="1"/>
          </p:nvPr>
        </p:nvSpPr>
        <p:spPr>
          <a:xfrm>
            <a:off x="179512" y="1600200"/>
            <a:ext cx="8686800" cy="4525963"/>
          </a:xfrm>
        </p:spPr>
        <p:txBody>
          <a:bodyPr>
            <a:normAutofit/>
          </a:bodyPr>
          <a:lstStyle/>
          <a:p>
            <a:r>
              <a:rPr lang="ja-JP" altLang="en-US" dirty="0" smtClean="0"/>
              <a:t>建物の損傷、人員の避難所等への応援</a:t>
            </a:r>
            <a:endParaRPr lang="en-US" altLang="ja-JP" dirty="0" smtClean="0"/>
          </a:p>
          <a:p>
            <a:r>
              <a:rPr lang="ja-JP" altLang="en-US" dirty="0" smtClean="0"/>
              <a:t>通信</a:t>
            </a:r>
            <a:r>
              <a:rPr lang="ja-JP" altLang="en-US" dirty="0"/>
              <a:t>インフラ不調、停電、サーバ</a:t>
            </a:r>
            <a:r>
              <a:rPr lang="ja-JP" altLang="en-US" dirty="0" smtClean="0"/>
              <a:t>故障</a:t>
            </a:r>
            <a:r>
              <a:rPr lang="en-US" altLang="ja-JP" dirty="0" smtClean="0"/>
              <a:t/>
            </a:r>
            <a:br>
              <a:rPr lang="en-US" altLang="ja-JP" dirty="0" smtClean="0"/>
            </a:br>
            <a:r>
              <a:rPr kumimoji="1" lang="ja-JP" altLang="en-US" dirty="0" smtClean="0"/>
              <a:t>→通常の業務を再開・継続できないことの周知</a:t>
            </a:r>
            <a:r>
              <a:rPr lang="en-US" altLang="ja-JP" dirty="0"/>
              <a:t/>
            </a:r>
            <a:br>
              <a:rPr lang="en-US" altLang="ja-JP" dirty="0"/>
            </a:br>
            <a:r>
              <a:rPr lang="ja-JP" altLang="en-US" dirty="0" smtClean="0"/>
              <a:t>　　　　</a:t>
            </a:r>
            <a:r>
              <a:rPr kumimoji="1" lang="en-US" altLang="ja-JP" dirty="0" smtClean="0"/>
              <a:t>(</a:t>
            </a:r>
            <a:r>
              <a:rPr kumimoji="1" lang="ja-JP" altLang="en-US" dirty="0" smtClean="0"/>
              <a:t>利用者への理解</a:t>
            </a:r>
            <a:r>
              <a:rPr lang="ja-JP" altLang="en-US" dirty="0" smtClean="0"/>
              <a:t>、支援者への広報</a:t>
            </a:r>
            <a:r>
              <a:rPr kumimoji="1" lang="en-US" altLang="ja-JP" dirty="0" smtClean="0"/>
              <a:t>)</a:t>
            </a:r>
          </a:p>
          <a:p>
            <a:r>
              <a:rPr kumimoji="1" lang="en-US" altLang="ja-JP" dirty="0" smtClean="0"/>
              <a:t>Wiki</a:t>
            </a:r>
            <a:r>
              <a:rPr kumimoji="1" lang="ja-JP" altLang="en-US" dirty="0" smtClean="0"/>
              <a:t>等を使った持続的な被災情報の発信を試みよう</a:t>
            </a:r>
            <a:endParaRPr kumimoji="1" lang="en-US" altLang="ja-JP" dirty="0" smtClean="0"/>
          </a:p>
          <a:p>
            <a:r>
              <a:rPr lang="ja-JP" altLang="en-US" dirty="0"/>
              <a:t>紹介</a:t>
            </a:r>
            <a:r>
              <a:rPr lang="ja-JP" altLang="en-US" dirty="0" smtClean="0"/>
              <a:t>サービス：</a:t>
            </a:r>
            <a:r>
              <a:rPr lang="en-US" altLang="ja-JP" dirty="0" err="1" smtClean="0"/>
              <a:t>MediaWiki</a:t>
            </a:r>
            <a:r>
              <a:rPr lang="en-US" altLang="ja-JP" dirty="0" smtClean="0"/>
              <a:t>(</a:t>
            </a:r>
            <a:r>
              <a:rPr lang="en-US" altLang="ja-JP" dirty="0" err="1" smtClean="0"/>
              <a:t>saveMLAK</a:t>
            </a:r>
            <a:r>
              <a:rPr lang="en-US" altLang="ja-JP" dirty="0" smtClean="0"/>
              <a:t> wiki),Flickr</a:t>
            </a:r>
          </a:p>
          <a:p>
            <a:endParaRPr kumimoji="1" lang="ja-JP" altLang="en-US" dirty="0"/>
          </a:p>
        </p:txBody>
      </p:sp>
    </p:spTree>
    <p:extLst>
      <p:ext uri="{BB962C8B-B14F-4D97-AF65-F5344CB8AC3E}">
        <p14:creationId xmlns:p14="http://schemas.microsoft.com/office/powerpoint/2010/main" val="2875044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48" y="-531440"/>
            <a:ext cx="8180040" cy="534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499992" y="413792"/>
            <a:ext cx="4320480" cy="1143000"/>
          </a:xfrm>
          <a:solidFill>
            <a:schemeClr val="bg1"/>
          </a:solidFill>
        </p:spPr>
        <p:txBody>
          <a:bodyPr>
            <a:normAutofit fontScale="90000"/>
          </a:bodyPr>
          <a:lstStyle/>
          <a:p>
            <a:r>
              <a:rPr lang="en-US" altLang="ja-JP" sz="4900" dirty="0" err="1" smtClean="0"/>
              <a:t>saveMLAK</a:t>
            </a:r>
            <a:r>
              <a:rPr lang="en-US" altLang="ja-JP" dirty="0"/>
              <a:t/>
            </a:r>
            <a:br>
              <a:rPr lang="en-US" altLang="ja-JP" dirty="0"/>
            </a:br>
            <a:r>
              <a:rPr lang="en-US" altLang="ja-JP" dirty="0" smtClean="0"/>
              <a:t>http://savemlak.jp/</a:t>
            </a:r>
            <a:endParaRPr kumimoji="1" lang="ja-JP"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2385976"/>
            <a:ext cx="6880076" cy="449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3419872" y="4437112"/>
            <a:ext cx="5184576" cy="2236698"/>
          </a:xfrm>
          <a:prstGeom prst="wedgeRectCallout">
            <a:avLst>
              <a:gd name="adj1" fmla="val -51790"/>
              <a:gd name="adj2" fmla="val -75882"/>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・無料</a:t>
            </a:r>
            <a:endParaRPr lang="en-US" altLang="ja-JP" sz="2400" dirty="0"/>
          </a:p>
          <a:p>
            <a:r>
              <a:rPr lang="ja-JP" altLang="en-US" sz="2400" dirty="0" smtClean="0"/>
              <a:t>・誰でも更新可能</a:t>
            </a:r>
            <a:endParaRPr lang="en-US" altLang="ja-JP" sz="2400" dirty="0" smtClean="0"/>
          </a:p>
          <a:p>
            <a:r>
              <a:rPr lang="ja-JP" altLang="en-US" sz="2400" dirty="0" smtClean="0"/>
              <a:t>・一ページ一図書館</a:t>
            </a:r>
            <a:endParaRPr lang="en-US" altLang="ja-JP" sz="2400" dirty="0" smtClean="0"/>
          </a:p>
          <a:p>
            <a:r>
              <a:rPr lang="ja-JP" altLang="en-US" sz="2400" dirty="0" smtClean="0"/>
              <a:t>・通常</a:t>
            </a:r>
            <a:r>
              <a:rPr lang="ja-JP" altLang="en-US" sz="2400" dirty="0"/>
              <a:t>の業務を再開・継続できないことの</a:t>
            </a:r>
            <a:r>
              <a:rPr lang="ja-JP" altLang="en-US" sz="2400" dirty="0" smtClean="0"/>
              <a:t>周知</a:t>
            </a:r>
            <a:r>
              <a:rPr lang="en-US" altLang="ja-JP" sz="2400" dirty="0" smtClean="0"/>
              <a:t>(</a:t>
            </a:r>
            <a:r>
              <a:rPr lang="ja-JP" altLang="en-US" sz="2400" dirty="0"/>
              <a:t>利用者への理解、支援者への広報</a:t>
            </a:r>
            <a:r>
              <a:rPr lang="en-US" altLang="ja-JP" sz="2400" dirty="0"/>
              <a:t>)</a:t>
            </a:r>
          </a:p>
        </p:txBody>
      </p:sp>
    </p:spTree>
    <p:extLst>
      <p:ext uri="{BB962C8B-B14F-4D97-AF65-F5344CB8AC3E}">
        <p14:creationId xmlns:p14="http://schemas.microsoft.com/office/powerpoint/2010/main" val="2897163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sz="4900" dirty="0" smtClean="0"/>
              <a:t>Flickr</a:t>
            </a:r>
            <a:r>
              <a:rPr kumimoji="1" lang="en-US" altLang="ja-JP" dirty="0" smtClean="0"/>
              <a:t/>
            </a:r>
            <a:br>
              <a:rPr kumimoji="1" lang="en-US" altLang="ja-JP" dirty="0" smtClean="0"/>
            </a:br>
            <a:r>
              <a:rPr lang="en-US" altLang="ja-JP" dirty="0"/>
              <a:t>http://www.flickr.com/</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1280"/>
            <a:ext cx="7675984" cy="501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四角形吹き出し 5"/>
          <p:cNvSpPr/>
          <p:nvPr/>
        </p:nvSpPr>
        <p:spPr>
          <a:xfrm>
            <a:off x="4139952" y="1916832"/>
            <a:ext cx="4824536" cy="1872208"/>
          </a:xfrm>
          <a:prstGeom prst="wedgeRectCallout">
            <a:avLst>
              <a:gd name="adj1" fmla="val -56212"/>
              <a:gd name="adj2" fmla="val 62500"/>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・無料</a:t>
            </a:r>
            <a:endParaRPr lang="en-US" altLang="ja-JP" sz="2400" dirty="0" smtClean="0"/>
          </a:p>
          <a:p>
            <a:r>
              <a:rPr lang="ja-JP" altLang="en-US" sz="2400" dirty="0" smtClean="0"/>
              <a:t>・写真に特化したサービス</a:t>
            </a:r>
            <a:endParaRPr lang="en-US" altLang="ja-JP" sz="2400" dirty="0" smtClean="0"/>
          </a:p>
          <a:p>
            <a:r>
              <a:rPr lang="ja-JP" altLang="en-US" sz="2400" dirty="0" smtClean="0"/>
              <a:t>・通常</a:t>
            </a:r>
            <a:r>
              <a:rPr lang="ja-JP" altLang="en-US" sz="2400" dirty="0"/>
              <a:t>の業務を再開・継続できないことの</a:t>
            </a:r>
            <a:r>
              <a:rPr lang="ja-JP" altLang="en-US" sz="2400" dirty="0" smtClean="0"/>
              <a:t>周知</a:t>
            </a:r>
            <a:r>
              <a:rPr lang="en-US" altLang="ja-JP" sz="2400" dirty="0" smtClean="0"/>
              <a:t>(</a:t>
            </a:r>
            <a:r>
              <a:rPr lang="ja-JP" altLang="en-US" sz="2400" dirty="0"/>
              <a:t>利用者への理解、支援者への広報</a:t>
            </a:r>
            <a:r>
              <a:rPr lang="en-US" altLang="ja-JP" sz="2400" dirty="0"/>
              <a:t>)</a:t>
            </a:r>
          </a:p>
        </p:txBody>
      </p:sp>
      <p:sp>
        <p:nvSpPr>
          <p:cNvPr id="2" name="テキスト ボックス 1"/>
          <p:cNvSpPr txBox="1"/>
          <p:nvPr/>
        </p:nvSpPr>
        <p:spPr>
          <a:xfrm>
            <a:off x="251520" y="6475693"/>
            <a:ext cx="6563015" cy="369332"/>
          </a:xfrm>
          <a:prstGeom prst="rect">
            <a:avLst/>
          </a:prstGeom>
          <a:noFill/>
        </p:spPr>
        <p:txBody>
          <a:bodyPr wrap="none" rtlCol="0">
            <a:spAutoFit/>
          </a:bodyPr>
          <a:lstStyle/>
          <a:p>
            <a:r>
              <a:rPr lang="en-US" altLang="ja-JP" dirty="0">
                <a:hlinkClick r:id="rId3"/>
              </a:rPr>
              <a:t>http://www.flickr.com/photos/argeditor/sets/72157627615216817/</a:t>
            </a:r>
            <a:endParaRPr kumimoji="1" lang="ja-JP" altLang="en-US" dirty="0"/>
          </a:p>
        </p:txBody>
      </p:sp>
    </p:spTree>
    <p:extLst>
      <p:ext uri="{BB962C8B-B14F-4D97-AF65-F5344CB8AC3E}">
        <p14:creationId xmlns:p14="http://schemas.microsoft.com/office/powerpoint/2010/main" val="2070278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平時の街並みを保存する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地震・津波の前がどうなっていたか知りたいという要望が多数ある</a:t>
            </a:r>
            <a:endParaRPr kumimoji="1" lang="en-US" altLang="ja-JP" dirty="0" smtClean="0"/>
          </a:p>
          <a:p>
            <a:r>
              <a:rPr lang="ja-JP" altLang="en-US" dirty="0" smtClean="0"/>
              <a:t>紅葉・雪景色・祭り風景などきれいなところ、はなやかなところは写真集などたくさんある</a:t>
            </a:r>
            <a:endParaRPr lang="en-US" altLang="ja-JP" dirty="0" smtClean="0"/>
          </a:p>
          <a:p>
            <a:r>
              <a:rPr kumimoji="1" lang="ja-JP" altLang="en-US" dirty="0" smtClean="0"/>
              <a:t>しかし、平時の普通の街並み、その地域がどうだったかの写真や動画は少ない</a:t>
            </a:r>
            <a:endParaRPr kumimoji="1" lang="en-US" altLang="ja-JP" dirty="0" smtClean="0"/>
          </a:p>
          <a:p>
            <a:r>
              <a:rPr lang="ja-JP" altLang="en-US" dirty="0"/>
              <a:t>積極的</a:t>
            </a:r>
            <a:r>
              <a:rPr lang="ja-JP" altLang="en-US" dirty="0" smtClean="0"/>
              <a:t>に図書館が地域資料の一部として記録していくとよいのでは</a:t>
            </a:r>
            <a:r>
              <a:rPr lang="en-US" altLang="ja-JP" dirty="0"/>
              <a:t/>
            </a:r>
            <a:br>
              <a:rPr lang="en-US" altLang="ja-JP" dirty="0"/>
            </a:br>
            <a:r>
              <a:rPr kumimoji="1" lang="ja-JP" altLang="en-US" dirty="0" smtClean="0"/>
              <a:t>→</a:t>
            </a:r>
            <a:r>
              <a:rPr kumimoji="1" lang="en-US" altLang="ja-JP" dirty="0" err="1" smtClean="0"/>
              <a:t>Flickr,Youtube</a:t>
            </a:r>
            <a:r>
              <a:rPr kumimoji="1" lang="ja-JP" altLang="en-US" dirty="0" smtClean="0"/>
              <a:t>を使えば安価に可能</a:t>
            </a:r>
            <a:endParaRPr kumimoji="1" lang="en-US" altLang="ja-JP" dirty="0" smtClean="0"/>
          </a:p>
        </p:txBody>
      </p:sp>
    </p:spTree>
    <p:extLst>
      <p:ext uri="{BB962C8B-B14F-4D97-AF65-F5344CB8AC3E}">
        <p14:creationId xmlns:p14="http://schemas.microsoft.com/office/powerpoint/2010/main" val="65790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平時の街並みを保存</a:t>
            </a:r>
            <a:r>
              <a:rPr lang="ja-JP" altLang="en-US" dirty="0" smtClean="0"/>
              <a:t>する</a:t>
            </a:r>
            <a:r>
              <a:rPr lang="en-US" altLang="ja-JP" dirty="0"/>
              <a:t/>
            </a:r>
            <a:br>
              <a:rPr lang="en-US" altLang="ja-JP" dirty="0"/>
            </a:br>
            <a:r>
              <a:rPr lang="ja-JP" altLang="en-US" dirty="0" smtClean="0"/>
              <a:t>例：中津川デジタルアーカイブ</a:t>
            </a:r>
            <a:r>
              <a:rPr lang="en-US" altLang="ja-JP" dirty="0" smtClean="0"/>
              <a:t/>
            </a:r>
            <a:br>
              <a:rPr lang="en-US" altLang="ja-JP" dirty="0" smtClean="0"/>
            </a:br>
            <a:r>
              <a:rPr lang="en-US" altLang="ja-JP" sz="3100" dirty="0"/>
              <a:t>http://nlib.jp/nakatsugawaarchive</a:t>
            </a:r>
            <a:r>
              <a:rPr lang="en-US" altLang="ja-JP" sz="3100" dirty="0" smtClean="0"/>
              <a:t>/</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285831" cy="49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415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郷土資料など一点物をデジタル化して</a:t>
            </a:r>
            <a:r>
              <a:rPr lang="ja-JP" altLang="en-US" dirty="0" smtClean="0"/>
              <a:t>地理</a:t>
            </a:r>
            <a:r>
              <a:rPr lang="ja-JP" altLang="en-US" dirty="0"/>
              <a:t>的に遠いところ（クラウド上）</a:t>
            </a:r>
            <a:r>
              <a:rPr lang="ja-JP" altLang="en-US" dirty="0" smtClean="0"/>
              <a:t>へ</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郷土資料など一点ものは亡失したら完全になくなってしまう</a:t>
            </a:r>
            <a:endParaRPr kumimoji="1" lang="en-US" altLang="ja-JP" dirty="0" smtClean="0"/>
          </a:p>
          <a:p>
            <a:r>
              <a:rPr lang="ja-JP" altLang="en-US" dirty="0" smtClean="0"/>
              <a:t>デジタル化すればコピーは低コストで可能</a:t>
            </a:r>
            <a:endParaRPr lang="en-US" altLang="ja-JP" dirty="0" smtClean="0"/>
          </a:p>
          <a:p>
            <a:r>
              <a:rPr kumimoji="1" lang="ja-JP" altLang="en-US" dirty="0" smtClean="0"/>
              <a:t>自館ではなく地理的に遠いところに置いておくことで完全亡失を防げる</a:t>
            </a:r>
            <a:endParaRPr kumimoji="1" lang="en-US" altLang="ja-JP" dirty="0" smtClean="0"/>
          </a:p>
          <a:p>
            <a:r>
              <a:rPr lang="en-US" altLang="ja-JP" dirty="0" smtClean="0"/>
              <a:t>Flickr</a:t>
            </a:r>
            <a:r>
              <a:rPr lang="ja-JP" altLang="en-US" dirty="0" smtClean="0"/>
              <a:t>を使えば安価にできる</a:t>
            </a:r>
            <a:endParaRPr lang="en-US" altLang="ja-JP" dirty="0"/>
          </a:p>
        </p:txBody>
      </p:sp>
    </p:spTree>
    <p:extLst>
      <p:ext uri="{BB962C8B-B14F-4D97-AF65-F5344CB8AC3E}">
        <p14:creationId xmlns:p14="http://schemas.microsoft.com/office/powerpoint/2010/main" val="384866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4" name="コンテンツ プレースホルダ 5"/>
          <p:cNvSpPr>
            <a:spLocks noGrp="1"/>
          </p:cNvSpPr>
          <p:nvPr>
            <p:ph idx="1"/>
          </p:nvPr>
        </p:nvSpPr>
        <p:spPr>
          <a:xfrm>
            <a:off x="457200" y="1384176"/>
            <a:ext cx="8229600" cy="4925144"/>
          </a:xfrm>
        </p:spPr>
        <p:txBody>
          <a:bodyPr>
            <a:normAutofit fontScale="77500" lnSpcReduction="20000"/>
          </a:bodyPr>
          <a:lstStyle/>
          <a:p>
            <a:r>
              <a:rPr lang="ja-JP" altLang="en-US" dirty="0" smtClean="0"/>
              <a:t>図書館情報大学で図書館情報学を学ぶ</a:t>
            </a:r>
            <a:endParaRPr lang="en-US" altLang="ja-JP" dirty="0" smtClean="0"/>
          </a:p>
          <a:p>
            <a:pPr lvl="1"/>
            <a:r>
              <a:rPr lang="ja-JP" altLang="en-US" dirty="0" smtClean="0"/>
              <a:t>どちらかというと図書館関係科目は苦手</a:t>
            </a:r>
            <a:r>
              <a:rPr lang="ja-JP" altLang="en-US" dirty="0" err="1" smtClean="0"/>
              <a:t>、、、</a:t>
            </a:r>
            <a:endParaRPr lang="en-US" altLang="ja-JP" dirty="0" smtClean="0"/>
          </a:p>
          <a:p>
            <a:r>
              <a:rPr lang="ja-JP" altLang="en-US" dirty="0" smtClean="0"/>
              <a:t>大学</a:t>
            </a:r>
            <a:r>
              <a:rPr lang="en-US" altLang="ja-JP" dirty="0" smtClean="0"/>
              <a:t>/</a:t>
            </a:r>
            <a:r>
              <a:rPr lang="ja-JP" altLang="en-US" dirty="0" smtClean="0"/>
              <a:t>大学院では情報検索システムの開発</a:t>
            </a:r>
            <a:r>
              <a:rPr lang="en-US" altLang="ja-JP" dirty="0" smtClean="0"/>
              <a:t>/</a:t>
            </a:r>
            <a:r>
              <a:rPr lang="ja-JP" altLang="en-US" dirty="0" smtClean="0"/>
              <a:t>研究</a:t>
            </a:r>
            <a:endParaRPr lang="en-US" altLang="ja-JP" dirty="0" smtClean="0"/>
          </a:p>
          <a:p>
            <a:pPr lvl="1"/>
            <a:r>
              <a:rPr lang="ja-JP" altLang="en-US" dirty="0" smtClean="0"/>
              <a:t>データベースや情報資源の選択支援システム</a:t>
            </a:r>
            <a:endParaRPr lang="en-US" altLang="ja-JP" dirty="0" smtClean="0"/>
          </a:p>
          <a:p>
            <a:r>
              <a:rPr lang="ja-JP" altLang="en-US" dirty="0" smtClean="0"/>
              <a:t>国立教育政策研究所の教育図書館担当の研究官</a:t>
            </a:r>
            <a:endParaRPr lang="en-US" altLang="ja-JP" dirty="0" smtClean="0"/>
          </a:p>
          <a:p>
            <a:pPr lvl="1"/>
            <a:r>
              <a:rPr lang="ja-JP" altLang="en-US" dirty="0" smtClean="0"/>
              <a:t>図書館サービスの向上に資する情報収集</a:t>
            </a:r>
            <a:endParaRPr lang="en-US" altLang="ja-JP" dirty="0" smtClean="0"/>
          </a:p>
          <a:p>
            <a:pPr lvl="1"/>
            <a:r>
              <a:rPr lang="ja-JP" altLang="en-US" dirty="0" smtClean="0"/>
              <a:t>教育図書館が作成しているデータベースの作成支援</a:t>
            </a:r>
            <a:endParaRPr lang="en-US" altLang="ja-JP" dirty="0" smtClean="0"/>
          </a:p>
          <a:p>
            <a:pPr lvl="1"/>
            <a:r>
              <a:rPr lang="ja-JP" altLang="en-US" dirty="0" smtClean="0"/>
              <a:t>試作システムの開発</a:t>
            </a:r>
            <a:endParaRPr lang="en-US" altLang="ja-JP" dirty="0" smtClean="0"/>
          </a:p>
          <a:p>
            <a:pPr lvl="1"/>
            <a:r>
              <a:rPr lang="ja-JP" altLang="en-US" dirty="0" smtClean="0"/>
              <a:t>新しいサービスの提案 </a:t>
            </a:r>
            <a:r>
              <a:rPr lang="en-US" altLang="ja-JP" dirty="0" smtClean="0"/>
              <a:t>etc…</a:t>
            </a:r>
          </a:p>
          <a:p>
            <a:r>
              <a:rPr lang="en-US" altLang="ja-JP" dirty="0" smtClean="0"/>
              <a:t>WWW</a:t>
            </a:r>
            <a:r>
              <a:rPr lang="ja-JP" altLang="en-US" dirty="0" smtClean="0"/>
              <a:t>上の利用者の情報探索行動に着目した研究</a:t>
            </a:r>
            <a:endParaRPr lang="en-US" altLang="ja-JP" dirty="0" smtClean="0"/>
          </a:p>
          <a:p>
            <a:r>
              <a:rPr lang="ja-JP" altLang="en-US" dirty="0"/>
              <a:t>鶴見</a:t>
            </a:r>
            <a:r>
              <a:rPr lang="ja-JP" altLang="en-US" dirty="0" smtClean="0"/>
              <a:t>大学で「情報検索演習」の非常勤講師</a:t>
            </a:r>
            <a:endParaRPr lang="en-US" altLang="ja-JP" dirty="0" smtClean="0"/>
          </a:p>
          <a:p>
            <a:r>
              <a:rPr lang="en-US" altLang="ja-JP" dirty="0" smtClean="0"/>
              <a:t>Next-L(</a:t>
            </a:r>
            <a:r>
              <a:rPr lang="ja-JP" altLang="en-US" dirty="0" smtClean="0"/>
              <a:t>オープンソースの図書館システム</a:t>
            </a:r>
            <a:r>
              <a:rPr lang="en-US" altLang="ja-JP" dirty="0" smtClean="0"/>
              <a:t>)</a:t>
            </a:r>
          </a:p>
          <a:p>
            <a:r>
              <a:rPr lang="en-US" altLang="ja-JP" dirty="0" err="1" smtClean="0"/>
              <a:t>saveMLAK</a:t>
            </a:r>
            <a:r>
              <a:rPr lang="en-US" altLang="ja-JP" dirty="0" smtClean="0"/>
              <a:t>(</a:t>
            </a:r>
            <a:r>
              <a:rPr lang="ja-JP" altLang="en-US" dirty="0" smtClean="0"/>
              <a:t>図書館等の教育・文化施設の支援</a:t>
            </a:r>
            <a:r>
              <a:rPr lang="en-US" altLang="ja-JP" dirty="0" smtClean="0"/>
              <a:t>)</a:t>
            </a:r>
          </a:p>
        </p:txBody>
      </p:sp>
    </p:spTree>
    <p:extLst>
      <p:ext uri="{BB962C8B-B14F-4D97-AF65-F5344CB8AC3E}">
        <p14:creationId xmlns:p14="http://schemas.microsoft.com/office/powerpoint/2010/main" val="1908103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smtClean="0"/>
              <a:t>例：山中湖</a:t>
            </a:r>
            <a:r>
              <a:rPr lang="ja-JP" altLang="en-US" sz="3600" dirty="0"/>
              <a:t>の</a:t>
            </a:r>
            <a:r>
              <a:rPr lang="ja-JP" altLang="en-US" sz="3600" dirty="0" smtClean="0"/>
              <a:t>古写真（山中湖情報創造館）</a:t>
            </a:r>
            <a:r>
              <a:rPr lang="en-US" altLang="ja-JP" sz="2000" dirty="0" smtClean="0"/>
              <a:t/>
            </a:r>
            <a:br>
              <a:rPr lang="en-US" altLang="ja-JP" sz="2000" dirty="0" smtClean="0"/>
            </a:br>
            <a:r>
              <a:rPr lang="en-US" altLang="ja-JP" sz="2000" dirty="0" smtClean="0"/>
              <a:t>http</a:t>
            </a:r>
            <a:r>
              <a:rPr lang="en-US" altLang="ja-JP" sz="2000" dirty="0"/>
              <a:t>://www.flickr.com/photos/lib-yamanakako/collections/72157623231436875</a:t>
            </a:r>
            <a:r>
              <a:rPr lang="en-US" altLang="ja-JP" sz="2000" dirty="0" smtClean="0"/>
              <a:t>/</a:t>
            </a:r>
            <a:endParaRPr kumimoji="1" lang="ja-JP" alt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0248"/>
            <a:ext cx="7429847" cy="502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478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受援力をつけておこう</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資料の亡失</a:t>
            </a:r>
            <a:r>
              <a:rPr lang="ja-JP" altLang="en-US" dirty="0"/>
              <a:t>、</a:t>
            </a:r>
            <a:r>
              <a:rPr lang="ja-JP" altLang="en-US" dirty="0" smtClean="0"/>
              <a:t>設備の破損への対策</a:t>
            </a:r>
            <a:endParaRPr lang="en-US" altLang="ja-JP" dirty="0" smtClean="0"/>
          </a:p>
          <a:p>
            <a:r>
              <a:rPr lang="ja-JP" altLang="en-US" dirty="0" smtClean="0"/>
              <a:t>復旧消耗品の確保が必要になってくる</a:t>
            </a:r>
            <a:endParaRPr lang="en-US" altLang="ja-JP" dirty="0" smtClean="0"/>
          </a:p>
          <a:p>
            <a:endParaRPr lang="en-US" altLang="ja-JP" dirty="0" smtClean="0"/>
          </a:p>
          <a:p>
            <a:r>
              <a:rPr lang="ja-JP" altLang="en-US" dirty="0" smtClean="0"/>
              <a:t>亡失した資料や設備の調達方法を学ぼう</a:t>
            </a:r>
            <a:endParaRPr lang="en-US" altLang="ja-JP" dirty="0" smtClean="0"/>
          </a:p>
          <a:p>
            <a:r>
              <a:rPr kumimoji="1" lang="ja-JP" altLang="en-US" dirty="0" smtClean="0"/>
              <a:t>紹介サービス：</a:t>
            </a:r>
            <a:r>
              <a:rPr lang="en-US" altLang="ja-JP" dirty="0" smtClean="0"/>
              <a:t>Amazon</a:t>
            </a:r>
            <a:r>
              <a:rPr lang="ja-JP" altLang="en-US" dirty="0" smtClean="0"/>
              <a:t>ほしいものリスト</a:t>
            </a:r>
            <a:endParaRPr kumimoji="1" lang="ja-JP" altLang="en-US" dirty="0"/>
          </a:p>
        </p:txBody>
      </p:sp>
    </p:spTree>
    <p:extLst>
      <p:ext uri="{BB962C8B-B14F-4D97-AF65-F5344CB8AC3E}">
        <p14:creationId xmlns:p14="http://schemas.microsoft.com/office/powerpoint/2010/main" val="2801258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Amazon</a:t>
            </a:r>
            <a:r>
              <a:rPr kumimoji="1" lang="ja-JP" altLang="en-US" dirty="0" smtClean="0"/>
              <a:t>のほしいものリスト</a:t>
            </a:r>
            <a:r>
              <a:rPr kumimoji="1" lang="en-US" altLang="ja-JP" dirty="0" smtClean="0"/>
              <a:t/>
            </a:r>
            <a:br>
              <a:rPr kumimoji="1" lang="en-US" altLang="ja-JP" dirty="0" smtClean="0"/>
            </a:br>
            <a:r>
              <a:rPr lang="en-US" altLang="ja-JP" dirty="0" smtClean="0"/>
              <a:t>http://www.amazon.co.jp/</a:t>
            </a:r>
            <a:endParaRPr kumimoji="1" lang="ja-JP"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56140" cy="486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691680" y="6488668"/>
            <a:ext cx="2146742" cy="369332"/>
          </a:xfrm>
          <a:prstGeom prst="rect">
            <a:avLst/>
          </a:prstGeom>
          <a:noFill/>
        </p:spPr>
        <p:txBody>
          <a:bodyPr wrap="none" rtlCol="0">
            <a:spAutoFit/>
          </a:bodyPr>
          <a:lstStyle/>
          <a:p>
            <a:r>
              <a:rPr lang="ja-JP" altLang="en-US" dirty="0" smtClean="0"/>
              <a:t>例：東松島市図書館</a:t>
            </a:r>
            <a:endParaRPr kumimoji="1" lang="ja-JP" altLang="en-US" dirty="0"/>
          </a:p>
        </p:txBody>
      </p:sp>
      <p:sp>
        <p:nvSpPr>
          <p:cNvPr id="7" name="四角形吹き出し 6"/>
          <p:cNvSpPr/>
          <p:nvPr/>
        </p:nvSpPr>
        <p:spPr>
          <a:xfrm>
            <a:off x="4139952" y="1916832"/>
            <a:ext cx="4824536" cy="936104"/>
          </a:xfrm>
          <a:prstGeom prst="wedgeRectCallout">
            <a:avLst>
              <a:gd name="adj1" fmla="val -49263"/>
              <a:gd name="adj2" fmla="val 15204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・無料</a:t>
            </a:r>
            <a:endParaRPr lang="en-US" altLang="ja-JP" sz="2400" dirty="0" smtClean="0"/>
          </a:p>
          <a:p>
            <a:r>
              <a:rPr lang="ja-JP" altLang="en-US" sz="2400" dirty="0" smtClean="0"/>
              <a:t>・メールアドレスさえあればできる</a:t>
            </a:r>
            <a:endParaRPr lang="en-US" altLang="ja-JP" sz="2400" dirty="0" smtClean="0"/>
          </a:p>
        </p:txBody>
      </p:sp>
    </p:spTree>
    <p:extLst>
      <p:ext uri="{BB962C8B-B14F-4D97-AF65-F5344CB8AC3E}">
        <p14:creationId xmlns:p14="http://schemas.microsoft.com/office/powerpoint/2010/main" val="592061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13792"/>
            <a:ext cx="8856984" cy="1143000"/>
          </a:xfrm>
        </p:spPr>
        <p:txBody>
          <a:bodyPr>
            <a:normAutofit fontScale="90000"/>
          </a:bodyPr>
          <a:lstStyle/>
          <a:p>
            <a:r>
              <a:rPr kumimoji="1" lang="ja-JP" altLang="en-US" dirty="0" smtClean="0"/>
              <a:t>地理的に離れた自治体（の公共図書館）と普段から交流しておこう</a:t>
            </a:r>
            <a:r>
              <a:rPr kumimoji="1" lang="en-US" altLang="ja-JP" dirty="0" smtClean="0"/>
              <a:t/>
            </a:r>
            <a:br>
              <a:rPr kumimoji="1" lang="en-US" altLang="ja-JP" dirty="0" smtClean="0"/>
            </a:br>
            <a:r>
              <a:rPr lang="en-US" altLang="ja-JP" dirty="0" smtClean="0"/>
              <a:t>--</a:t>
            </a:r>
            <a:r>
              <a:rPr lang="ja-JP" altLang="en-US" dirty="0"/>
              <a:t>対向支援の</a:t>
            </a:r>
            <a:r>
              <a:rPr lang="ja-JP" altLang="en-US" dirty="0" smtClean="0"/>
              <a:t>有効性</a:t>
            </a:r>
            <a:r>
              <a:rPr lang="en-US" altLang="ja-JP" dirty="0" smtClean="0"/>
              <a:t>--</a:t>
            </a:r>
            <a:endParaRPr kumimoji="1" lang="ja-JP" altLang="en-US" dirty="0"/>
          </a:p>
        </p:txBody>
      </p:sp>
      <p:sp>
        <p:nvSpPr>
          <p:cNvPr id="3" name="コンテンツ プレースホルダー 2"/>
          <p:cNvSpPr>
            <a:spLocks noGrp="1"/>
          </p:cNvSpPr>
          <p:nvPr>
            <p:ph idx="1"/>
          </p:nvPr>
        </p:nvSpPr>
        <p:spPr>
          <a:xfrm>
            <a:off x="457200" y="2071389"/>
            <a:ext cx="8229600" cy="4525963"/>
          </a:xfrm>
        </p:spPr>
        <p:txBody>
          <a:bodyPr>
            <a:normAutofit/>
          </a:bodyPr>
          <a:lstStyle/>
          <a:p>
            <a:r>
              <a:rPr lang="ja-JP" altLang="en-US" sz="2400" dirty="0" smtClean="0"/>
              <a:t>大きな災害</a:t>
            </a:r>
            <a:r>
              <a:rPr lang="ja-JP" altLang="en-US" sz="2400" dirty="0"/>
              <a:t>であれば</a:t>
            </a:r>
            <a:r>
              <a:rPr lang="ja-JP" altLang="en-US" sz="2400" dirty="0" smtClean="0"/>
              <a:t>、人的な被害もありえる</a:t>
            </a:r>
            <a:endParaRPr lang="en-US" altLang="ja-JP" sz="2400" dirty="0" smtClean="0"/>
          </a:p>
          <a:p>
            <a:r>
              <a:rPr kumimoji="1" lang="ja-JP" altLang="en-US" sz="2400" dirty="0" smtClean="0"/>
              <a:t>外部</a:t>
            </a:r>
            <a:r>
              <a:rPr kumimoji="1" lang="ja-JP" altLang="en-US" sz="2400" dirty="0"/>
              <a:t>から</a:t>
            </a:r>
            <a:r>
              <a:rPr kumimoji="1" lang="ja-JP" altLang="en-US" sz="2400" dirty="0" smtClean="0"/>
              <a:t>の人的援助を受ける必要性がでる</a:t>
            </a:r>
            <a:endParaRPr kumimoji="1" lang="en-US" altLang="ja-JP" sz="2400" dirty="0" smtClean="0"/>
          </a:p>
          <a:p>
            <a:r>
              <a:rPr kumimoji="1" lang="ja-JP" altLang="en-US" sz="2400" dirty="0" smtClean="0"/>
              <a:t>まったく知らない人を受け入れるのは難しい</a:t>
            </a:r>
            <a:r>
              <a:rPr lang="en-US" altLang="ja-JP" sz="2400" dirty="0"/>
              <a:t/>
            </a:r>
            <a:br>
              <a:rPr lang="en-US" altLang="ja-JP" sz="2400" dirty="0"/>
            </a:br>
            <a:r>
              <a:rPr lang="ja-JP" altLang="en-US" sz="2400" dirty="0" smtClean="0"/>
              <a:t>→対向支援の有効性があきらかになっている</a:t>
            </a:r>
            <a:endParaRPr lang="en-US" altLang="ja-JP" sz="2400" dirty="0" smtClean="0"/>
          </a:p>
          <a:p>
            <a:r>
              <a:rPr kumimoji="1" lang="ja-JP" altLang="en-US" sz="2400" dirty="0"/>
              <a:t>人事</a:t>
            </a:r>
            <a:r>
              <a:rPr kumimoji="1" lang="ja-JP" altLang="en-US" sz="2400" dirty="0" smtClean="0"/>
              <a:t>交流レベルで姉妹都市と交流があれば、応援の人材を受け入れやすい（知り合い）</a:t>
            </a:r>
            <a:endParaRPr kumimoji="1" lang="en-US" altLang="ja-JP" sz="2400" dirty="0" smtClean="0"/>
          </a:p>
          <a:p>
            <a:r>
              <a:rPr lang="en-US" altLang="ja-JP" sz="2400" dirty="0" smtClean="0"/>
              <a:t>Web</a:t>
            </a:r>
            <a:r>
              <a:rPr lang="ja-JP" altLang="en-US" sz="2400" dirty="0" smtClean="0"/>
              <a:t>サイトの代行更新などの例も</a:t>
            </a:r>
            <a:endParaRPr kumimoji="1" lang="en-US" altLang="ja-JP" sz="2400" dirty="0" smtClean="0"/>
          </a:p>
        </p:txBody>
      </p:sp>
      <p:sp>
        <p:nvSpPr>
          <p:cNvPr id="4" name="テキスト ボックス 3"/>
          <p:cNvSpPr txBox="1"/>
          <p:nvPr/>
        </p:nvSpPr>
        <p:spPr>
          <a:xfrm>
            <a:off x="179512" y="5733256"/>
            <a:ext cx="8349658" cy="1200329"/>
          </a:xfrm>
          <a:prstGeom prst="rect">
            <a:avLst/>
          </a:prstGeom>
          <a:noFill/>
        </p:spPr>
        <p:txBody>
          <a:bodyPr wrap="none" rtlCol="0">
            <a:spAutoFit/>
          </a:bodyPr>
          <a:lstStyle/>
          <a:p>
            <a:r>
              <a:rPr lang="ja-JP" altLang="en-US" b="1" dirty="0" smtClean="0"/>
              <a:t>参考：「</a:t>
            </a:r>
            <a:r>
              <a:rPr lang="ja-JP" altLang="en-US" b="1" dirty="0"/>
              <a:t>仙台藩」の縁で結ばれた復興支援（北海道</a:t>
            </a:r>
            <a:r>
              <a:rPr lang="ja-JP" altLang="en-US" b="1" dirty="0" smtClean="0"/>
              <a:t>当別町）</a:t>
            </a:r>
            <a:endParaRPr lang="en-US" altLang="ja-JP" b="1" dirty="0"/>
          </a:p>
          <a:p>
            <a:pPr lvl="1"/>
            <a:r>
              <a:rPr lang="en-US" altLang="ja-JP" dirty="0">
                <a:hlinkClick r:id="rId2"/>
              </a:rPr>
              <a:t>https://yorimo.yomiuri.co.jp/servlet/Satellite?c</a:t>
            </a:r>
            <a:r>
              <a:rPr lang="en-US" altLang="ja-JP" dirty="0" smtClean="0">
                <a:hlinkClick r:id="rId2"/>
              </a:rPr>
              <a:t>=</a:t>
            </a:r>
          </a:p>
          <a:p>
            <a:pPr lvl="1"/>
            <a:r>
              <a:rPr lang="en-US" altLang="ja-JP" dirty="0" smtClean="0">
                <a:hlinkClick r:id="rId2"/>
              </a:rPr>
              <a:t>Yrm0401_C&amp;cid=1221780498255&amp;dName=Yrm0401Def&amp;pagename=</a:t>
            </a:r>
            <a:r>
              <a:rPr lang="en-US" altLang="ja-JP" dirty="0" err="1" smtClean="0">
                <a:hlinkClick r:id="rId2"/>
              </a:rPr>
              <a:t>YrmWrapper</a:t>
            </a:r>
            <a:endParaRPr lang="en-US" altLang="ja-JP" dirty="0"/>
          </a:p>
          <a:p>
            <a:endParaRPr kumimoji="1" lang="ja-JP" altLang="en-US" dirty="0"/>
          </a:p>
        </p:txBody>
      </p:sp>
    </p:spTree>
    <p:extLst>
      <p:ext uri="{BB962C8B-B14F-4D97-AF65-F5344CB8AC3E}">
        <p14:creationId xmlns:p14="http://schemas.microsoft.com/office/powerpoint/2010/main" val="2322947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分野</a:t>
            </a:r>
            <a:r>
              <a:rPr kumimoji="1" lang="ja-JP" altLang="en-US" dirty="0" smtClean="0"/>
              <a:t>・地域を超えた同志・仲間・友人を作ろう</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最後は人のつながりである</a:t>
            </a:r>
            <a:endParaRPr kumimoji="1" lang="en-US" altLang="ja-JP" dirty="0" smtClean="0"/>
          </a:p>
          <a:p>
            <a:r>
              <a:rPr lang="ja-JP" altLang="en-US" dirty="0"/>
              <a:t>なにかあったとき</a:t>
            </a:r>
            <a:r>
              <a:rPr lang="ja-JP" altLang="en-US" dirty="0" smtClean="0"/>
              <a:t>はよろしく</a:t>
            </a:r>
            <a:r>
              <a:rPr lang="ja-JP" altLang="en-US" dirty="0" err="1" smtClean="0"/>
              <a:t>ね</a:t>
            </a:r>
            <a:r>
              <a:rPr lang="ja-JP" altLang="en-US" dirty="0" smtClean="0"/>
              <a:t>、心配してくれる同志、仲間、友人ほどたよりになるものはない</a:t>
            </a:r>
            <a:endParaRPr lang="en-US" altLang="ja-JP" dirty="0" smtClean="0"/>
          </a:p>
          <a:p>
            <a:r>
              <a:rPr kumimoji="1" lang="ja-JP" altLang="en-US" dirty="0"/>
              <a:t>平時</a:t>
            </a:r>
            <a:r>
              <a:rPr kumimoji="1" lang="ja-JP" altLang="en-US" dirty="0" smtClean="0"/>
              <a:t>の絆は有事に生きる</a:t>
            </a:r>
            <a:endParaRPr kumimoji="1" lang="en-US" altLang="ja-JP" dirty="0" smtClean="0"/>
          </a:p>
          <a:p>
            <a:endParaRPr lang="en-US" altLang="ja-JP" dirty="0"/>
          </a:p>
          <a:p>
            <a:r>
              <a:rPr kumimoji="1" lang="ja-JP" altLang="en-US" dirty="0" smtClean="0"/>
              <a:t>遠い地域、ちょっと分野違いの出張、研修はその絆づくりのためと思って積極的に行って交流するようにしましょう！</a:t>
            </a:r>
            <a:endParaRPr kumimoji="1" lang="ja-JP" altLang="en-US" dirty="0"/>
          </a:p>
        </p:txBody>
      </p:sp>
      <p:sp>
        <p:nvSpPr>
          <p:cNvPr id="4" name="下矢印 3"/>
          <p:cNvSpPr/>
          <p:nvPr/>
        </p:nvSpPr>
        <p:spPr>
          <a:xfrm>
            <a:off x="3635896" y="4077072"/>
            <a:ext cx="18722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1140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ここで紹介したサービスを</a:t>
            </a:r>
            <a:r>
              <a:rPr kumimoji="1" lang="en-US" altLang="ja-JP" dirty="0" smtClean="0"/>
              <a:t/>
            </a:r>
            <a:br>
              <a:rPr kumimoji="1" lang="en-US" altLang="ja-JP" dirty="0" smtClean="0"/>
            </a:br>
            <a:r>
              <a:rPr kumimoji="1" lang="ja-JP" altLang="en-US" dirty="0" smtClean="0"/>
              <a:t>普段から使っておこう</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普段から使ってないものを有事にいきなり使うのはしんどい</a:t>
            </a:r>
            <a:endParaRPr kumimoji="1" lang="en-US" altLang="ja-JP" dirty="0" smtClean="0"/>
          </a:p>
          <a:p>
            <a:pPr lvl="1"/>
            <a:r>
              <a:rPr lang="ja-JP" altLang="en-US" dirty="0" smtClean="0"/>
              <a:t>火事場の馬鹿力で使える・使わざるえないこともあるが</a:t>
            </a:r>
            <a:r>
              <a:rPr lang="ja-JP" altLang="en-US" dirty="0" err="1" smtClean="0"/>
              <a:t>。。。</a:t>
            </a:r>
            <a:r>
              <a:rPr lang="ja-JP" altLang="en-US" dirty="0" smtClean="0"/>
              <a:t>平時から使えるようになっておけばスタートがスムーズ</a:t>
            </a:r>
            <a:endParaRPr lang="en-US" altLang="ja-JP" dirty="0" smtClean="0"/>
          </a:p>
          <a:p>
            <a:r>
              <a:rPr kumimoji="1" lang="ja-JP" altLang="en-US" dirty="0"/>
              <a:t>災害</a:t>
            </a:r>
            <a:r>
              <a:rPr kumimoji="1" lang="ja-JP" altLang="en-US" dirty="0" smtClean="0"/>
              <a:t>時に役に立つのはもちろんだが、普段、個人として利用するのも十分やくにたつサービスばかり</a:t>
            </a:r>
            <a:endParaRPr kumimoji="1" lang="en-US" altLang="ja-JP" dirty="0" smtClean="0"/>
          </a:p>
          <a:p>
            <a:r>
              <a:rPr lang="ja-JP" altLang="en-US" dirty="0" smtClean="0"/>
              <a:t>せめて、アカウント</a:t>
            </a:r>
            <a:r>
              <a:rPr lang="ja-JP" altLang="en-US" dirty="0"/>
              <a:t>だけ</a:t>
            </a:r>
            <a:r>
              <a:rPr lang="ja-JP" altLang="en-US" dirty="0" smtClean="0"/>
              <a:t>でも作っておこう</a:t>
            </a:r>
            <a:endParaRPr lang="en-US" altLang="ja-JP" dirty="0" smtClean="0"/>
          </a:p>
          <a:p>
            <a:pPr lvl="1"/>
            <a:r>
              <a:rPr lang="ja-JP" altLang="en-US" dirty="0" smtClean="0"/>
              <a:t>少しは触っておくだけでもよい</a:t>
            </a:r>
            <a:endParaRPr kumimoji="1" lang="ja-JP" altLang="en-US" dirty="0"/>
          </a:p>
        </p:txBody>
      </p:sp>
    </p:spTree>
    <p:extLst>
      <p:ext uri="{BB962C8B-B14F-4D97-AF65-F5344CB8AC3E}">
        <p14:creationId xmlns:p14="http://schemas.microsoft.com/office/powerpoint/2010/main" val="1577469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まとめ</a:t>
            </a:r>
            <a:endParaRPr kumimoji="1" lang="ja-JP" altLang="en-US" dirty="0"/>
          </a:p>
        </p:txBody>
      </p:sp>
      <p:sp>
        <p:nvSpPr>
          <p:cNvPr id="6" name="コンテンツ プレースホルダー 5"/>
          <p:cNvSpPr>
            <a:spLocks noGrp="1"/>
          </p:cNvSpPr>
          <p:nvPr>
            <p:ph idx="1"/>
          </p:nvPr>
        </p:nvSpPr>
        <p:spPr>
          <a:xfrm>
            <a:off x="457200" y="1412776"/>
            <a:ext cx="8229600" cy="5069160"/>
          </a:xfrm>
        </p:spPr>
        <p:txBody>
          <a:bodyPr>
            <a:normAutofit fontScale="77500" lnSpcReduction="20000"/>
          </a:bodyPr>
          <a:lstStyle/>
          <a:p>
            <a:r>
              <a:rPr kumimoji="1" lang="ja-JP" altLang="en-US" dirty="0" smtClean="0"/>
              <a:t>本日の内容</a:t>
            </a:r>
            <a:endParaRPr kumimoji="1" lang="en-US" altLang="ja-JP" dirty="0" smtClean="0"/>
          </a:p>
          <a:p>
            <a:pPr lvl="1"/>
            <a:r>
              <a:rPr kumimoji="1" lang="en-US" altLang="ja-JP" dirty="0" err="1" smtClean="0"/>
              <a:t>saveMLAK</a:t>
            </a:r>
            <a:r>
              <a:rPr kumimoji="1" lang="ja-JP" altLang="en-US" dirty="0" smtClean="0"/>
              <a:t>の活動を通して役に立ちそうなこと、今すぐにでも個々人で実行できそうなこと、とくにソフト面での活動をピックアップ</a:t>
            </a:r>
            <a:endParaRPr kumimoji="1" lang="en-US" altLang="ja-JP" dirty="0" smtClean="0"/>
          </a:p>
          <a:p>
            <a:pPr lvl="1"/>
            <a:r>
              <a:rPr lang="ja-JP" altLang="en-US" dirty="0" smtClean="0"/>
              <a:t>網羅</a:t>
            </a:r>
            <a:r>
              <a:rPr lang="ja-JP" altLang="en-US" dirty="0"/>
              <a:t>的</a:t>
            </a:r>
            <a:r>
              <a:rPr lang="ja-JP" altLang="en-US" dirty="0" smtClean="0"/>
              <a:t>でも、バランスよくでもない</a:t>
            </a:r>
            <a:endParaRPr lang="en-US" altLang="ja-JP" dirty="0" smtClean="0"/>
          </a:p>
          <a:p>
            <a:pPr lvl="1"/>
            <a:r>
              <a:rPr kumimoji="1" lang="ja-JP" altLang="en-US" dirty="0"/>
              <a:t>他に</a:t>
            </a:r>
            <a:r>
              <a:rPr kumimoji="1" lang="ja-JP" altLang="en-US" dirty="0" smtClean="0"/>
              <a:t>もまだまだ</a:t>
            </a:r>
            <a:r>
              <a:rPr lang="ja-JP" altLang="en-US" dirty="0" smtClean="0"/>
              <a:t>できる</a:t>
            </a:r>
            <a:r>
              <a:rPr kumimoji="1" lang="ja-JP" altLang="en-US" dirty="0" smtClean="0"/>
              <a:t>ことはいろいろあるだろう</a:t>
            </a:r>
            <a:endParaRPr kumimoji="1" lang="en-US" altLang="ja-JP" dirty="0" smtClean="0"/>
          </a:p>
          <a:p>
            <a:pPr lvl="1"/>
            <a:endParaRPr lang="en-US" altLang="ja-JP" dirty="0"/>
          </a:p>
          <a:p>
            <a:pPr lvl="1"/>
            <a:r>
              <a:rPr lang="ja-JP" altLang="en-US" dirty="0"/>
              <a:t>それでも</a:t>
            </a:r>
            <a:r>
              <a:rPr lang="ja-JP" altLang="en-US" dirty="0" smtClean="0"/>
              <a:t>、平時の備えのためにすることの一助となれば幸いである</a:t>
            </a:r>
            <a:endParaRPr lang="en-US" altLang="ja-JP" dirty="0" smtClean="0"/>
          </a:p>
          <a:p>
            <a:pPr lvl="1"/>
            <a:r>
              <a:rPr lang="ja-JP" altLang="en-US" dirty="0" smtClean="0"/>
              <a:t>最新の資料は </a:t>
            </a:r>
            <a:r>
              <a:rPr lang="en-US" altLang="ja-JP" dirty="0" smtClean="0">
                <a:hlinkClick r:id="rId2"/>
              </a:rPr>
              <a:t>http://savemlak.jp/</a:t>
            </a:r>
            <a:r>
              <a:rPr lang="en-US" altLang="ja-JP" dirty="0" smtClean="0"/>
              <a:t> </a:t>
            </a:r>
            <a:r>
              <a:rPr lang="ja-JP" altLang="en-US" dirty="0" smtClean="0"/>
              <a:t>の「ニュース」の</a:t>
            </a:r>
            <a:r>
              <a:rPr lang="ja-JP" altLang="en-US" dirty="0"/>
              <a:t>「</a:t>
            </a:r>
            <a:r>
              <a:rPr lang="en-US" altLang="ja-JP" dirty="0" smtClean="0"/>
              <a:t>2011</a:t>
            </a:r>
            <a:r>
              <a:rPr lang="ja-JP" altLang="en-US" dirty="0" smtClean="0"/>
              <a:t>年</a:t>
            </a:r>
            <a:r>
              <a:rPr lang="en-US" altLang="ja-JP" dirty="0" smtClean="0"/>
              <a:t>10</a:t>
            </a:r>
            <a:r>
              <a:rPr lang="ja-JP" altLang="en-US" dirty="0" smtClean="0"/>
              <a:t>月</a:t>
            </a:r>
            <a:r>
              <a:rPr lang="en-US" altLang="ja-JP" dirty="0" smtClean="0"/>
              <a:t>6</a:t>
            </a:r>
            <a:r>
              <a:rPr lang="ja-JP" altLang="en-US" dirty="0" smtClean="0"/>
              <a:t>～</a:t>
            </a:r>
            <a:r>
              <a:rPr lang="en-US" altLang="ja-JP" dirty="0" smtClean="0"/>
              <a:t>7</a:t>
            </a:r>
            <a:r>
              <a:rPr lang="ja-JP" altLang="en-US" dirty="0" smtClean="0"/>
              <a:t>日」に置いておきます</a:t>
            </a:r>
            <a:r>
              <a:rPr lang="ja-JP" altLang="en-US" dirty="0"/>
              <a:t>（</a:t>
            </a:r>
            <a:r>
              <a:rPr lang="en-US" altLang="ja-JP" dirty="0" smtClean="0"/>
              <a:t>twitter</a:t>
            </a:r>
            <a:r>
              <a:rPr lang="ja-JP" altLang="en-US" dirty="0" smtClean="0"/>
              <a:t>でも知らせます）</a:t>
            </a:r>
            <a:endParaRPr lang="en-US" altLang="ja-JP" dirty="0" smtClean="0"/>
          </a:p>
          <a:p>
            <a:pPr lvl="1"/>
            <a:r>
              <a:rPr kumimoji="1" lang="ja-JP" altLang="en-US" dirty="0" smtClean="0"/>
              <a:t>ご質問はお気軽にどうぞ</a:t>
            </a:r>
            <a:endParaRPr kumimoji="1" lang="en-US" altLang="ja-JP" dirty="0" smtClean="0"/>
          </a:p>
          <a:p>
            <a:pPr lvl="2"/>
            <a:r>
              <a:rPr kumimoji="1" lang="ja-JP" altLang="en-US" dirty="0" smtClean="0"/>
              <a:t>メール：</a:t>
            </a:r>
            <a:r>
              <a:rPr kumimoji="1" lang="en-US" altLang="ja-JP" dirty="0" smtClean="0">
                <a:hlinkClick r:id="rId3"/>
              </a:rPr>
              <a:t>yuka@nier.go.jp</a:t>
            </a:r>
            <a:endParaRPr kumimoji="1" lang="en-US" altLang="ja-JP" dirty="0" smtClean="0"/>
          </a:p>
          <a:p>
            <a:pPr lvl="2"/>
            <a:r>
              <a:rPr lang="en-US" altLang="ja-JP" dirty="0" smtClean="0"/>
              <a:t>Twitter:@</a:t>
            </a:r>
            <a:r>
              <a:rPr lang="en-US" altLang="ja-JP" dirty="0" err="1" smtClean="0"/>
              <a:t>yegusa</a:t>
            </a:r>
            <a:endParaRPr lang="en-US" altLang="ja-JP" dirty="0" smtClean="0"/>
          </a:p>
          <a:p>
            <a:pPr lvl="2"/>
            <a:r>
              <a:rPr lang="en-US" altLang="ja-JP" dirty="0">
                <a:hlinkClick r:id="rId2"/>
              </a:rPr>
              <a:t>http://savemlak.jp</a:t>
            </a:r>
            <a:r>
              <a:rPr lang="en-US" altLang="ja-JP" dirty="0" smtClean="0">
                <a:hlinkClick r:id="rId2"/>
              </a:rPr>
              <a:t>/</a:t>
            </a:r>
            <a:endParaRPr lang="en-US" altLang="ja-JP" dirty="0"/>
          </a:p>
        </p:txBody>
      </p:sp>
    </p:spTree>
    <p:extLst>
      <p:ext uri="{BB962C8B-B14F-4D97-AF65-F5344CB8AC3E}">
        <p14:creationId xmlns:p14="http://schemas.microsoft.com/office/powerpoint/2010/main" val="355841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smtClean="0"/>
              <a:t>目次</a:t>
            </a:r>
            <a:endParaRPr kumimoji="1" lang="ja-JP" altLang="en-US" dirty="0"/>
          </a:p>
        </p:txBody>
      </p:sp>
      <p:sp>
        <p:nvSpPr>
          <p:cNvPr id="4" name="コンテンツ プレースホルダー 3"/>
          <p:cNvSpPr>
            <a:spLocks noGrp="1"/>
          </p:cNvSpPr>
          <p:nvPr>
            <p:ph sz="half" idx="1"/>
          </p:nvPr>
        </p:nvSpPr>
        <p:spPr>
          <a:xfrm>
            <a:off x="179512" y="1152128"/>
            <a:ext cx="4316288" cy="5949280"/>
          </a:xfrm>
        </p:spPr>
        <p:txBody>
          <a:bodyPr>
            <a:normAutofit fontScale="70000" lnSpcReduction="20000"/>
          </a:bodyPr>
          <a:lstStyle/>
          <a:p>
            <a:r>
              <a:rPr lang="en-US" altLang="ja-JP" dirty="0" err="1"/>
              <a:t>saveMLAK</a:t>
            </a:r>
            <a:r>
              <a:rPr lang="ja-JP" altLang="en-US" dirty="0"/>
              <a:t>プロジェクトとは</a:t>
            </a:r>
          </a:p>
          <a:p>
            <a:r>
              <a:rPr lang="ja-JP" altLang="en-US" dirty="0"/>
              <a:t>災害時・災害後に起こること</a:t>
            </a:r>
          </a:p>
          <a:p>
            <a:r>
              <a:rPr lang="ja-JP" altLang="en-US" dirty="0"/>
              <a:t>建物・書架などの耐震対策を</a:t>
            </a:r>
            <a:br>
              <a:rPr lang="ja-JP" altLang="en-US" dirty="0"/>
            </a:br>
            <a:r>
              <a:rPr lang="ja-JP" altLang="en-US" dirty="0"/>
              <a:t>しておこう</a:t>
            </a:r>
          </a:p>
          <a:p>
            <a:r>
              <a:rPr lang="ja-JP" altLang="en-US" dirty="0"/>
              <a:t>応急処置・復旧作業</a:t>
            </a:r>
            <a:br>
              <a:rPr lang="ja-JP" altLang="en-US" dirty="0"/>
            </a:br>
            <a:r>
              <a:rPr lang="ja-JP" altLang="en-US" dirty="0"/>
              <a:t>に使える道具を準備しておこう</a:t>
            </a:r>
          </a:p>
          <a:p>
            <a:r>
              <a:rPr lang="ja-JP" altLang="en-US" dirty="0"/>
              <a:t>停電時の明かりを用意しておこう</a:t>
            </a:r>
          </a:p>
          <a:p>
            <a:r>
              <a:rPr lang="ja-JP" altLang="en-US" dirty="0"/>
              <a:t>携帯電話の充電池を</a:t>
            </a:r>
            <a:br>
              <a:rPr lang="ja-JP" altLang="en-US" dirty="0"/>
            </a:br>
            <a:r>
              <a:rPr lang="ja-JP" altLang="en-US" dirty="0"/>
              <a:t>持ち歩くようにしよう</a:t>
            </a:r>
          </a:p>
          <a:p>
            <a:r>
              <a:rPr lang="ja-JP" altLang="en-US" dirty="0"/>
              <a:t>安否確認のための</a:t>
            </a:r>
            <a:br>
              <a:rPr lang="ja-JP" altLang="en-US" dirty="0"/>
            </a:br>
            <a:r>
              <a:rPr lang="ja-JP" altLang="en-US" dirty="0"/>
              <a:t>緊急連絡用の名簿整備しておこう</a:t>
            </a:r>
          </a:p>
          <a:p>
            <a:r>
              <a:rPr lang="ja-JP" altLang="en-US" dirty="0"/>
              <a:t>クラウドにデータをバックアップ</a:t>
            </a:r>
            <a:r>
              <a:rPr lang="ja-JP" altLang="en-US" dirty="0" smtClean="0"/>
              <a:t>しよう</a:t>
            </a:r>
            <a:endParaRPr lang="en-US" altLang="ja-JP" dirty="0" smtClean="0"/>
          </a:p>
          <a:p>
            <a:pPr lvl="1"/>
            <a:r>
              <a:rPr lang="ja-JP" altLang="en-US" dirty="0" smtClean="0"/>
              <a:t> </a:t>
            </a:r>
            <a:r>
              <a:rPr lang="en-US" altLang="ja-JP" dirty="0" err="1" smtClean="0"/>
              <a:t>Dropbox</a:t>
            </a:r>
            <a:endParaRPr lang="en-US" altLang="ja-JP" dirty="0"/>
          </a:p>
          <a:p>
            <a:r>
              <a:rPr lang="ja-JP" altLang="en-US" dirty="0"/>
              <a:t>地理的に離れたところに</a:t>
            </a:r>
            <a:br>
              <a:rPr lang="ja-JP" altLang="en-US" dirty="0"/>
            </a:br>
            <a:r>
              <a:rPr lang="ja-JP" altLang="en-US" dirty="0"/>
              <a:t>公式</a:t>
            </a:r>
            <a:r>
              <a:rPr lang="en-US" altLang="ja-JP" dirty="0"/>
              <a:t>Web</a:t>
            </a:r>
            <a:r>
              <a:rPr lang="ja-JP" altLang="en-US" dirty="0"/>
              <a:t>サイトサーバを置こう</a:t>
            </a:r>
          </a:p>
          <a:p>
            <a:r>
              <a:rPr lang="ja-JP" altLang="en-US" dirty="0"/>
              <a:t>仮想専用サーバ</a:t>
            </a:r>
          </a:p>
          <a:p>
            <a:r>
              <a:rPr lang="ja-JP" altLang="en-US" dirty="0"/>
              <a:t>通信のチャンネルを増やして</a:t>
            </a:r>
            <a:r>
              <a:rPr lang="ja-JP" altLang="en-US" dirty="0" smtClean="0"/>
              <a:t>おこう</a:t>
            </a:r>
            <a:endParaRPr lang="en-US" altLang="ja-JP" dirty="0" smtClean="0"/>
          </a:p>
          <a:p>
            <a:pPr lvl="1"/>
            <a:r>
              <a:rPr lang="ja-JP" altLang="en-US" dirty="0" smtClean="0"/>
              <a:t>アマチュア</a:t>
            </a:r>
            <a:r>
              <a:rPr lang="ja-JP" altLang="en-US" dirty="0"/>
              <a:t>無線、携帯電話（ネット）、フリーメール（</a:t>
            </a:r>
            <a:r>
              <a:rPr lang="en-US" altLang="ja-JP" dirty="0"/>
              <a:t>Gmail</a:t>
            </a:r>
            <a:r>
              <a:rPr lang="ja-JP" altLang="en-US" dirty="0"/>
              <a:t>）</a:t>
            </a:r>
            <a:endParaRPr kumimoji="1" lang="ja-JP" altLang="en-US" dirty="0"/>
          </a:p>
        </p:txBody>
      </p:sp>
      <p:sp>
        <p:nvSpPr>
          <p:cNvPr id="5" name="コンテンツ プレースホルダー 4"/>
          <p:cNvSpPr>
            <a:spLocks noGrp="1"/>
          </p:cNvSpPr>
          <p:nvPr>
            <p:ph sz="half" idx="2"/>
          </p:nvPr>
        </p:nvSpPr>
        <p:spPr>
          <a:xfrm>
            <a:off x="4648200" y="1224136"/>
            <a:ext cx="4038600" cy="5877272"/>
          </a:xfrm>
        </p:spPr>
        <p:txBody>
          <a:bodyPr>
            <a:normAutofit fontScale="70000" lnSpcReduction="20000"/>
          </a:bodyPr>
          <a:lstStyle/>
          <a:p>
            <a:r>
              <a:rPr lang="ja-JP" altLang="en-US" dirty="0"/>
              <a:t>発信のチャネルを増やして</a:t>
            </a:r>
            <a:r>
              <a:rPr lang="ja-JP" altLang="en-US" dirty="0" smtClean="0"/>
              <a:t>おこう</a:t>
            </a:r>
            <a:endParaRPr lang="en-US" altLang="ja-JP" dirty="0" smtClean="0"/>
          </a:p>
          <a:p>
            <a:pPr lvl="1"/>
            <a:r>
              <a:rPr lang="en-US" altLang="ja-JP" dirty="0" smtClean="0"/>
              <a:t>Twitter</a:t>
            </a:r>
            <a:r>
              <a:rPr lang="en-US" altLang="ja-JP" dirty="0"/>
              <a:t>, Facebook, </a:t>
            </a:r>
            <a:r>
              <a:rPr lang="ja-JP" altLang="en-US" dirty="0"/>
              <a:t>はてなブログ</a:t>
            </a:r>
          </a:p>
          <a:p>
            <a:r>
              <a:rPr lang="ja-JP" altLang="en-US" dirty="0"/>
              <a:t>被災情報を体系的・持続的に</a:t>
            </a:r>
            <a:br>
              <a:rPr lang="ja-JP" altLang="en-US" dirty="0"/>
            </a:br>
            <a:r>
              <a:rPr lang="ja-JP" altLang="en-US" dirty="0"/>
              <a:t>発信できるようになって</a:t>
            </a:r>
            <a:r>
              <a:rPr lang="ja-JP" altLang="en-US" dirty="0" smtClean="0"/>
              <a:t>おこう</a:t>
            </a:r>
            <a:endParaRPr lang="en-US" altLang="ja-JP" dirty="0" smtClean="0"/>
          </a:p>
          <a:p>
            <a:pPr lvl="1"/>
            <a:r>
              <a:rPr lang="en-US" altLang="ja-JP" dirty="0" err="1" smtClean="0"/>
              <a:t>saveMLAK</a:t>
            </a:r>
            <a:r>
              <a:rPr lang="en-US" altLang="ja-JP" dirty="0" smtClean="0"/>
              <a:t>, Flickr</a:t>
            </a:r>
          </a:p>
          <a:p>
            <a:r>
              <a:rPr lang="ja-JP" altLang="en-US" dirty="0" smtClean="0"/>
              <a:t>平時</a:t>
            </a:r>
            <a:r>
              <a:rPr lang="ja-JP" altLang="en-US" dirty="0"/>
              <a:t>の街並みを保存する</a:t>
            </a:r>
          </a:p>
          <a:p>
            <a:r>
              <a:rPr lang="ja-JP" altLang="en-US" dirty="0"/>
              <a:t>郷土資料など一点物をデジタル化して地理的に遠いところ（クラウド上）へ</a:t>
            </a:r>
          </a:p>
          <a:p>
            <a:r>
              <a:rPr lang="ja-JP" altLang="en-US" dirty="0"/>
              <a:t>受援力をつけて</a:t>
            </a:r>
            <a:r>
              <a:rPr lang="ja-JP" altLang="en-US" dirty="0" smtClean="0"/>
              <a:t>おこう</a:t>
            </a:r>
            <a:endParaRPr lang="en-US" altLang="ja-JP" dirty="0" smtClean="0"/>
          </a:p>
          <a:p>
            <a:pPr lvl="1"/>
            <a:r>
              <a:rPr lang="en-US" altLang="ja-JP" dirty="0" smtClean="0"/>
              <a:t>Amazon</a:t>
            </a:r>
            <a:r>
              <a:rPr lang="ja-JP" altLang="en-US" dirty="0"/>
              <a:t>のほしいものリスト</a:t>
            </a:r>
          </a:p>
          <a:p>
            <a:r>
              <a:rPr lang="ja-JP" altLang="en-US" dirty="0"/>
              <a:t>地理的に離れた自治体（の公共図書館）と普段から交流しておこう</a:t>
            </a:r>
          </a:p>
          <a:p>
            <a:r>
              <a:rPr lang="ja-JP" altLang="en-US" dirty="0"/>
              <a:t>分野・地域を超えた同志・仲間・友人を作ろう</a:t>
            </a:r>
          </a:p>
          <a:p>
            <a:r>
              <a:rPr lang="ja-JP" altLang="en-US" dirty="0"/>
              <a:t>ここで紹介したサービスを</a:t>
            </a:r>
            <a:br>
              <a:rPr lang="ja-JP" altLang="en-US" dirty="0"/>
            </a:br>
            <a:r>
              <a:rPr lang="ja-JP" altLang="en-US" dirty="0"/>
              <a:t>普段から使っておこう</a:t>
            </a:r>
            <a:endParaRPr kumimoji="1" lang="ja-JP" altLang="en-US" dirty="0"/>
          </a:p>
        </p:txBody>
      </p:sp>
    </p:spTree>
    <p:extLst>
      <p:ext uri="{BB962C8B-B14F-4D97-AF65-F5344CB8AC3E}">
        <p14:creationId xmlns:p14="http://schemas.microsoft.com/office/powerpoint/2010/main" val="428337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saveMLAK</a:t>
            </a:r>
            <a:r>
              <a:rPr kumimoji="1" lang="ja-JP" altLang="en-US" dirty="0" smtClean="0"/>
              <a:t>プロジェクトとは</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20000"/>
          </a:bodyPr>
          <a:lstStyle/>
          <a:p>
            <a:r>
              <a:rPr lang="ja-JP" altLang="en-US" dirty="0" smtClean="0"/>
              <a:t>博物館</a:t>
            </a:r>
            <a:r>
              <a:rPr lang="en-US" altLang="ja-JP" dirty="0"/>
              <a:t>(</a:t>
            </a:r>
            <a:r>
              <a:rPr lang="en-US" altLang="ja-JP" u="sng" dirty="0"/>
              <a:t>M</a:t>
            </a:r>
            <a:r>
              <a:rPr lang="en-US" altLang="ja-JP" dirty="0"/>
              <a:t>useum)</a:t>
            </a:r>
            <a:r>
              <a:rPr lang="ja-JP" altLang="en-US" dirty="0" err="1"/>
              <a:t>、</a:t>
            </a:r>
            <a:r>
              <a:rPr lang="ja-JP" altLang="en-US" dirty="0"/>
              <a:t>図書館</a:t>
            </a:r>
            <a:r>
              <a:rPr lang="en-US" altLang="ja-JP" dirty="0"/>
              <a:t>(</a:t>
            </a:r>
            <a:r>
              <a:rPr lang="en-US" altLang="ja-JP" u="sng" dirty="0"/>
              <a:t>L</a:t>
            </a:r>
            <a:r>
              <a:rPr lang="en-US" altLang="ja-JP" dirty="0"/>
              <a:t>ibrary)</a:t>
            </a:r>
            <a:r>
              <a:rPr lang="ja-JP" altLang="en-US" dirty="0" err="1"/>
              <a:t>、</a:t>
            </a:r>
            <a:r>
              <a:rPr lang="ja-JP" altLang="en-US" dirty="0"/>
              <a:t>文書館</a:t>
            </a:r>
            <a:r>
              <a:rPr lang="en-US" altLang="ja-JP" dirty="0"/>
              <a:t>(</a:t>
            </a:r>
            <a:r>
              <a:rPr lang="en-US" altLang="ja-JP" u="sng" dirty="0"/>
              <a:t>A</a:t>
            </a:r>
            <a:r>
              <a:rPr lang="en-US" altLang="ja-JP" dirty="0"/>
              <a:t>rchives)</a:t>
            </a:r>
            <a:r>
              <a:rPr lang="ja-JP" altLang="en-US" dirty="0" err="1"/>
              <a:t>、</a:t>
            </a:r>
            <a:r>
              <a:rPr lang="ja-JP" altLang="en-US" dirty="0"/>
              <a:t>公民館</a:t>
            </a:r>
            <a:r>
              <a:rPr lang="en-US" altLang="ja-JP" dirty="0"/>
              <a:t>(</a:t>
            </a:r>
            <a:r>
              <a:rPr lang="en-US" altLang="ja-JP" u="sng" dirty="0" err="1"/>
              <a:t>K</a:t>
            </a:r>
            <a:r>
              <a:rPr lang="en-US" altLang="ja-JP" dirty="0" err="1"/>
              <a:t>ominkan</a:t>
            </a:r>
            <a:r>
              <a:rPr lang="en-US" altLang="ja-JP" dirty="0" smtClean="0"/>
              <a:t>)</a:t>
            </a:r>
            <a:r>
              <a:rPr lang="ja-JP" altLang="en-US" dirty="0" smtClean="0"/>
              <a:t>の関係者</a:t>
            </a:r>
            <a:r>
              <a:rPr lang="ja-JP" altLang="en-US" dirty="0"/>
              <a:t>、支援者等の</a:t>
            </a:r>
            <a:r>
              <a:rPr lang="ja-JP" altLang="en-US" dirty="0" smtClean="0"/>
              <a:t>有志に</a:t>
            </a:r>
            <a:r>
              <a:rPr lang="ja-JP" altLang="en-US" dirty="0"/>
              <a:t>よって構成された</a:t>
            </a:r>
            <a:r>
              <a:rPr lang="ja-JP" altLang="en-US" dirty="0" smtClean="0"/>
              <a:t>プロジェクト</a:t>
            </a:r>
            <a:endParaRPr lang="ja-JP" altLang="en-US" dirty="0"/>
          </a:p>
          <a:p>
            <a:pPr lvl="1"/>
            <a:r>
              <a:rPr lang="ja-JP" altLang="en-US" dirty="0"/>
              <a:t>被災した</a:t>
            </a:r>
            <a:r>
              <a:rPr lang="en-US" altLang="ja-JP" dirty="0"/>
              <a:t>MLAK</a:t>
            </a:r>
            <a:r>
              <a:rPr lang="ja-JP" altLang="en-US" dirty="0"/>
              <a:t>施設や関係者の</a:t>
            </a:r>
            <a:r>
              <a:rPr lang="ja-JP" altLang="en-US" dirty="0" smtClean="0"/>
              <a:t>支援</a:t>
            </a:r>
            <a:endParaRPr lang="en-US" altLang="ja-JP" dirty="0" smtClean="0"/>
          </a:p>
          <a:p>
            <a:pPr lvl="1"/>
            <a:r>
              <a:rPr lang="ja-JP" altLang="en-US" dirty="0" smtClean="0"/>
              <a:t>全国</a:t>
            </a:r>
            <a:r>
              <a:rPr lang="ja-JP" altLang="en-US" dirty="0"/>
              <a:t>の</a:t>
            </a:r>
            <a:r>
              <a:rPr lang="en-US" altLang="ja-JP" dirty="0"/>
              <a:t>MLAK</a:t>
            </a:r>
            <a:r>
              <a:rPr lang="ja-JP" altLang="en-US" dirty="0"/>
              <a:t>が今回の震災に対して行なっている活動の</a:t>
            </a:r>
            <a:r>
              <a:rPr lang="ja-JP" altLang="en-US" dirty="0" smtClean="0"/>
              <a:t>推進</a:t>
            </a:r>
            <a:endParaRPr lang="ja-JP" altLang="en-US" dirty="0"/>
          </a:p>
          <a:p>
            <a:pPr lvl="1"/>
            <a:r>
              <a:rPr lang="ja-JP" altLang="en-US" dirty="0"/>
              <a:t>将来の震災に備えるために</a:t>
            </a:r>
            <a:r>
              <a:rPr lang="en-US" altLang="ja-JP" dirty="0"/>
              <a:t>MLAK</a:t>
            </a:r>
            <a:r>
              <a:rPr lang="ja-JP" altLang="en-US" dirty="0"/>
              <a:t>ができる活動の</a:t>
            </a:r>
            <a:r>
              <a:rPr lang="ja-JP" altLang="en-US" dirty="0" smtClean="0"/>
              <a:t>推進</a:t>
            </a:r>
            <a:endParaRPr lang="ja-JP" altLang="en-US" dirty="0"/>
          </a:p>
          <a:p>
            <a:r>
              <a:rPr lang="en-US" altLang="ja-JP" dirty="0" smtClean="0"/>
              <a:t>MLAK</a:t>
            </a:r>
            <a:r>
              <a:rPr lang="ja-JP" altLang="en-US" dirty="0" smtClean="0"/>
              <a:t>個別のプロジェクトからスタート</a:t>
            </a:r>
            <a:endParaRPr lang="en-US" altLang="ja-JP" dirty="0" smtClean="0"/>
          </a:p>
          <a:p>
            <a:pPr lvl="1"/>
            <a:r>
              <a:rPr lang="en-US" altLang="ja-JP" dirty="0" err="1" smtClean="0"/>
              <a:t>savelibrary</a:t>
            </a:r>
            <a:r>
              <a:rPr lang="en-US" altLang="ja-JP" dirty="0"/>
              <a:t>, </a:t>
            </a:r>
            <a:r>
              <a:rPr lang="en-US" altLang="ja-JP" dirty="0" err="1"/>
              <a:t>savemuseum</a:t>
            </a:r>
            <a:r>
              <a:rPr lang="en-US" altLang="ja-JP" dirty="0"/>
              <a:t>, </a:t>
            </a:r>
            <a:r>
              <a:rPr lang="en-US" altLang="ja-JP" dirty="0" err="1"/>
              <a:t>savearchives</a:t>
            </a:r>
            <a:r>
              <a:rPr lang="en-US" altLang="ja-JP" dirty="0"/>
              <a:t>, </a:t>
            </a:r>
            <a:r>
              <a:rPr lang="en-US" altLang="ja-JP" dirty="0" err="1" smtClean="0"/>
              <a:t>savekominkan</a:t>
            </a:r>
            <a:endParaRPr lang="ja-JP" altLang="en-US" dirty="0"/>
          </a:p>
          <a:p>
            <a:pPr lvl="1"/>
            <a:r>
              <a:rPr lang="en-US" altLang="ja-JP" dirty="0"/>
              <a:t>MLAK</a:t>
            </a:r>
            <a:r>
              <a:rPr lang="ja-JP" altLang="en-US" dirty="0"/>
              <a:t>それぞれの施設の被災・救援情報を集約するいわゆる情報まとめサイトを運営する</a:t>
            </a:r>
            <a:r>
              <a:rPr lang="ja-JP" altLang="en-US" dirty="0" smtClean="0"/>
              <a:t>活動</a:t>
            </a:r>
            <a:endParaRPr lang="ja-JP" altLang="en-US" dirty="0"/>
          </a:p>
          <a:p>
            <a:r>
              <a:rPr lang="en-US" altLang="ja-JP" dirty="0"/>
              <a:t>2011</a:t>
            </a:r>
            <a:r>
              <a:rPr lang="ja-JP" altLang="en-US" dirty="0"/>
              <a:t>年</a:t>
            </a:r>
            <a:r>
              <a:rPr lang="en-US" altLang="ja-JP" dirty="0"/>
              <a:t>4</a:t>
            </a:r>
            <a:r>
              <a:rPr lang="ja-JP" altLang="en-US" dirty="0"/>
              <a:t>月にはこの</a:t>
            </a:r>
            <a:r>
              <a:rPr lang="en-US" altLang="ja-JP" dirty="0"/>
              <a:t>4</a:t>
            </a:r>
            <a:r>
              <a:rPr lang="ja-JP" altLang="en-US" dirty="0" err="1"/>
              <a:t>つの</a:t>
            </a:r>
            <a:r>
              <a:rPr lang="ja-JP" altLang="en-US" dirty="0"/>
              <a:t>サイトを</a:t>
            </a:r>
            <a:r>
              <a:rPr lang="ja-JP" altLang="en-US" dirty="0" smtClean="0"/>
              <a:t>統合</a:t>
            </a:r>
            <a:endParaRPr lang="en-US" altLang="ja-JP" dirty="0" smtClean="0"/>
          </a:p>
          <a:p>
            <a:r>
              <a:rPr lang="en-US" altLang="ja-JP" dirty="0" err="1" smtClean="0"/>
              <a:t>saveMLAK</a:t>
            </a:r>
            <a:r>
              <a:rPr lang="ja-JP" altLang="en-US" dirty="0"/>
              <a:t>として </a:t>
            </a:r>
            <a:r>
              <a:rPr lang="en-US" altLang="ja-JP" dirty="0"/>
              <a:t>http://savemlak.jp/ </a:t>
            </a:r>
            <a:r>
              <a:rPr lang="ja-JP" altLang="en-US" dirty="0"/>
              <a:t>を</a:t>
            </a:r>
            <a:r>
              <a:rPr lang="ja-JP" altLang="en-US" dirty="0" smtClean="0"/>
              <a:t>開設</a:t>
            </a:r>
            <a:endParaRPr kumimoji="1" lang="ja-JP" altLang="en-US" dirty="0"/>
          </a:p>
        </p:txBody>
      </p:sp>
      <p:sp>
        <p:nvSpPr>
          <p:cNvPr id="4" name="スライド番号プレースホルダ 3"/>
          <p:cNvSpPr>
            <a:spLocks noGrp="1"/>
          </p:cNvSpPr>
          <p:nvPr>
            <p:ph type="sldNum" sz="quarter" idx="12"/>
          </p:nvPr>
        </p:nvSpPr>
        <p:spPr/>
        <p:txBody>
          <a:bodyPr/>
          <a:lstStyle/>
          <a:p>
            <a:fld id="{7B2F0FB9-BA4B-40A7-B20D-963E7EC23599}" type="slidenum">
              <a:rPr kumimoji="1" lang="ja-JP" altLang="en-US" smtClean="0"/>
              <a:pPr/>
              <a:t>5</a:t>
            </a:fld>
            <a:endParaRPr kumimoji="1" lang="ja-JP" altLang="en-US"/>
          </a:p>
        </p:txBody>
      </p:sp>
    </p:spTree>
    <p:extLst>
      <p:ext uri="{BB962C8B-B14F-4D97-AF65-F5344CB8AC3E}">
        <p14:creationId xmlns:p14="http://schemas.microsoft.com/office/powerpoint/2010/main" val="405407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normAutofit/>
          </a:bodyPr>
          <a:lstStyle/>
          <a:p>
            <a:r>
              <a:rPr lang="ja-JP" altLang="en-US" dirty="0"/>
              <a:t>災害</a:t>
            </a:r>
            <a:r>
              <a:rPr lang="ja-JP" altLang="en-US" dirty="0" smtClean="0"/>
              <a:t>時・災害後</a:t>
            </a:r>
            <a:r>
              <a:rPr kumimoji="1" lang="ja-JP" altLang="en-US" dirty="0" smtClean="0"/>
              <a:t>に</a:t>
            </a:r>
            <a:r>
              <a:rPr lang="ja-JP" altLang="en-US" dirty="0"/>
              <a:t>起こる</a:t>
            </a:r>
            <a:r>
              <a:rPr kumimoji="1" lang="ja-JP" altLang="en-US" dirty="0" smtClean="0"/>
              <a:t>こと</a:t>
            </a:r>
            <a:endParaRPr kumimoji="1" lang="ja-JP" altLang="en-US" dirty="0"/>
          </a:p>
        </p:txBody>
      </p:sp>
      <p:sp>
        <p:nvSpPr>
          <p:cNvPr id="3" name="コンテンツ プレースホルダー 2"/>
          <p:cNvSpPr>
            <a:spLocks noGrp="1"/>
          </p:cNvSpPr>
          <p:nvPr>
            <p:ph idx="1"/>
          </p:nvPr>
        </p:nvSpPr>
        <p:spPr>
          <a:xfrm>
            <a:off x="457200" y="764704"/>
            <a:ext cx="8229600" cy="4525963"/>
          </a:xfrm>
        </p:spPr>
        <p:txBody>
          <a:bodyPr/>
          <a:lstStyle/>
          <a:p>
            <a:r>
              <a:rPr lang="ja-JP" altLang="en-US" dirty="0" smtClean="0"/>
              <a:t>人員が不足する</a:t>
            </a:r>
            <a:endParaRPr kumimoji="1" lang="en-US" altLang="ja-JP" dirty="0" smtClean="0"/>
          </a:p>
          <a:p>
            <a:r>
              <a:rPr kumimoji="1" lang="ja-JP" altLang="en-US" dirty="0" smtClean="0"/>
              <a:t>建物・書架が壊れる</a:t>
            </a:r>
            <a:endParaRPr kumimoji="1" lang="en-US" altLang="ja-JP" dirty="0" smtClean="0"/>
          </a:p>
          <a:p>
            <a:r>
              <a:rPr kumimoji="1" lang="ja-JP" altLang="en-US" dirty="0" smtClean="0"/>
              <a:t>情報インフラがストップ</a:t>
            </a:r>
            <a:endParaRPr kumimoji="1" lang="en-US" altLang="ja-JP" dirty="0" smtClean="0"/>
          </a:p>
          <a:p>
            <a:pPr lvl="1"/>
            <a:r>
              <a:rPr lang="ja-JP" altLang="en-US" dirty="0"/>
              <a:t>電気が</a:t>
            </a:r>
            <a:r>
              <a:rPr lang="ja-JP" altLang="en-US" dirty="0" smtClean="0"/>
              <a:t>止まる</a:t>
            </a:r>
            <a:endParaRPr lang="en-US" altLang="ja-JP" dirty="0" smtClean="0"/>
          </a:p>
          <a:p>
            <a:pPr lvl="1"/>
            <a:r>
              <a:rPr lang="ja-JP" altLang="en-US" dirty="0" smtClean="0"/>
              <a:t>電話が止まる</a:t>
            </a:r>
            <a:r>
              <a:rPr lang="en-US" altLang="ja-JP" dirty="0" smtClean="0"/>
              <a:t>/</a:t>
            </a:r>
            <a:r>
              <a:rPr lang="ja-JP" altLang="en-US" dirty="0" smtClean="0"/>
              <a:t>使えない</a:t>
            </a:r>
            <a:endParaRPr kumimoji="1" lang="en-US" altLang="ja-JP" dirty="0" smtClean="0"/>
          </a:p>
          <a:p>
            <a:pPr lvl="1"/>
            <a:r>
              <a:rPr lang="ja-JP" altLang="en-US" dirty="0" smtClean="0"/>
              <a:t>サーバ等</a:t>
            </a:r>
            <a:r>
              <a:rPr kumimoji="1" lang="ja-JP" altLang="en-US" dirty="0" smtClean="0"/>
              <a:t>が故障する</a:t>
            </a:r>
            <a:endParaRPr lang="en-US" altLang="ja-JP" dirty="0" smtClean="0"/>
          </a:p>
          <a:p>
            <a:pPr lvl="1"/>
            <a:r>
              <a:rPr kumimoji="1" lang="ja-JP" altLang="en-US" dirty="0" smtClean="0"/>
              <a:t>ネットワーク</a:t>
            </a:r>
            <a:r>
              <a:rPr kumimoji="1" lang="ja-JP" altLang="en-US" dirty="0"/>
              <a:t>が</a:t>
            </a:r>
            <a:r>
              <a:rPr kumimoji="1" lang="ja-JP" altLang="en-US" dirty="0" smtClean="0"/>
              <a:t>止まる等</a:t>
            </a:r>
            <a:endParaRPr kumimoji="1" lang="en-US" altLang="ja-JP" dirty="0" smtClean="0"/>
          </a:p>
        </p:txBody>
      </p:sp>
      <p:sp>
        <p:nvSpPr>
          <p:cNvPr id="4" name="右矢印 3"/>
          <p:cNvSpPr/>
          <p:nvPr/>
        </p:nvSpPr>
        <p:spPr>
          <a:xfrm>
            <a:off x="395536" y="4509120"/>
            <a:ext cx="1512168"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45488" y="4509120"/>
            <a:ext cx="5328592"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そんな</a:t>
            </a:r>
            <a:r>
              <a:rPr lang="ja-JP" altLang="en-US" sz="2800" dirty="0"/>
              <a:t>中</a:t>
            </a:r>
            <a:r>
              <a:rPr lang="ja-JP" altLang="en-US" sz="2800" dirty="0" smtClean="0"/>
              <a:t>で、なにができるか？</a:t>
            </a:r>
            <a:endParaRPr lang="en-US" altLang="ja-JP" sz="2800" dirty="0" smtClean="0"/>
          </a:p>
          <a:p>
            <a:pPr algn="ctr"/>
            <a:r>
              <a:rPr kumimoji="1" lang="ja-JP" altLang="en-US" sz="2800" dirty="0"/>
              <a:t>そのために</a:t>
            </a:r>
            <a:r>
              <a:rPr kumimoji="1" lang="ja-JP" altLang="en-US" sz="2800" dirty="0" smtClean="0"/>
              <a:t>は平時に何をしておけばいいか？</a:t>
            </a:r>
            <a:endParaRPr kumimoji="1" lang="ja-JP" altLang="en-US" sz="2800" dirty="0"/>
          </a:p>
        </p:txBody>
      </p:sp>
      <p:sp>
        <p:nvSpPr>
          <p:cNvPr id="7" name="右中かっこ 6"/>
          <p:cNvSpPr/>
          <p:nvPr/>
        </p:nvSpPr>
        <p:spPr>
          <a:xfrm>
            <a:off x="4932040" y="836712"/>
            <a:ext cx="720080" cy="35283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580112" y="2237963"/>
            <a:ext cx="3113353" cy="830997"/>
          </a:xfrm>
          <a:prstGeom prst="rect">
            <a:avLst/>
          </a:prstGeom>
          <a:noFill/>
        </p:spPr>
        <p:txBody>
          <a:bodyPr wrap="none" rtlCol="0">
            <a:spAutoFit/>
          </a:bodyPr>
          <a:lstStyle/>
          <a:p>
            <a:r>
              <a:rPr kumimoji="1" lang="ja-JP" altLang="en-US" sz="2400" dirty="0" smtClean="0"/>
              <a:t>災害の規模によっては</a:t>
            </a:r>
            <a:endParaRPr kumimoji="1" lang="en-US" altLang="ja-JP" sz="2400" dirty="0" smtClean="0"/>
          </a:p>
          <a:p>
            <a:r>
              <a:rPr kumimoji="1" lang="ja-JP" altLang="en-US" sz="2400" dirty="0" smtClean="0"/>
              <a:t>長期にわたる</a:t>
            </a:r>
            <a:endParaRPr kumimoji="1" lang="ja-JP" altLang="en-US" sz="2400" dirty="0"/>
          </a:p>
        </p:txBody>
      </p:sp>
      <p:sp>
        <p:nvSpPr>
          <p:cNvPr id="9" name="テキスト ボックス 8"/>
          <p:cNvSpPr txBox="1"/>
          <p:nvPr/>
        </p:nvSpPr>
        <p:spPr>
          <a:xfrm>
            <a:off x="251520" y="5910371"/>
            <a:ext cx="7085594" cy="830997"/>
          </a:xfrm>
          <a:prstGeom prst="rect">
            <a:avLst/>
          </a:prstGeom>
          <a:noFill/>
        </p:spPr>
        <p:txBody>
          <a:bodyPr wrap="none" rtlCol="0">
            <a:spAutoFit/>
          </a:bodyPr>
          <a:lstStyle/>
          <a:p>
            <a:r>
              <a:rPr kumimoji="1" lang="ja-JP" altLang="en-US" sz="2400" dirty="0" smtClean="0"/>
              <a:t>本日の内容：</a:t>
            </a:r>
            <a:r>
              <a:rPr kumimoji="1" lang="en-US" altLang="ja-JP" sz="2400" dirty="0" err="1" smtClean="0"/>
              <a:t>saveMLAK</a:t>
            </a:r>
            <a:r>
              <a:rPr kumimoji="1" lang="ja-JP" altLang="en-US" sz="2400" dirty="0" smtClean="0"/>
              <a:t>の活動をしていくなかで、</a:t>
            </a:r>
            <a:endParaRPr kumimoji="1" lang="en-US" altLang="ja-JP" sz="2400" dirty="0" smtClean="0"/>
          </a:p>
          <a:p>
            <a:r>
              <a:rPr lang="ja-JP" altLang="en-US" sz="2400" dirty="0"/>
              <a:t>知った</a:t>
            </a:r>
            <a:r>
              <a:rPr kumimoji="1" lang="ja-JP" altLang="en-US" sz="2400" dirty="0" smtClean="0"/>
              <a:t>これは役に立ちそうと思ったものを紹介したい。</a:t>
            </a:r>
            <a:endParaRPr kumimoji="1" lang="ja-JP" altLang="en-US" sz="2400" dirty="0"/>
          </a:p>
        </p:txBody>
      </p:sp>
    </p:spTree>
    <p:extLst>
      <p:ext uri="{BB962C8B-B14F-4D97-AF65-F5344CB8AC3E}">
        <p14:creationId xmlns:p14="http://schemas.microsoft.com/office/powerpoint/2010/main" val="413398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建物・書架などの耐震対策を</a:t>
            </a:r>
            <a:r>
              <a:rPr kumimoji="1" lang="en-US" altLang="ja-JP" dirty="0" smtClean="0"/>
              <a:t/>
            </a:r>
            <a:br>
              <a:rPr kumimoji="1" lang="en-US" altLang="ja-JP" dirty="0" smtClean="0"/>
            </a:br>
            <a:r>
              <a:rPr kumimoji="1" lang="ja-JP" altLang="en-US" dirty="0" smtClean="0"/>
              <a:t>しておこう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（当然ですが一応）</a:t>
            </a:r>
            <a:endParaRPr kumimoji="1" lang="en-US" altLang="ja-JP" dirty="0" smtClean="0"/>
          </a:p>
          <a:p>
            <a:r>
              <a:rPr lang="ja-JP" altLang="en-US" dirty="0" smtClean="0"/>
              <a:t>書架が「倒れない」ことは重要</a:t>
            </a:r>
            <a:endParaRPr lang="en-US" altLang="ja-JP" dirty="0" smtClean="0"/>
          </a:p>
          <a:p>
            <a:r>
              <a:rPr kumimoji="1" lang="ja-JP" altLang="en-US" dirty="0" smtClean="0"/>
              <a:t>東日本大震災でも震度が高くても、書架が倒れなかった例は多かった</a:t>
            </a:r>
            <a:endParaRPr kumimoji="1" lang="en-US" altLang="ja-JP" dirty="0" smtClean="0"/>
          </a:p>
          <a:p>
            <a:pPr lvl="1"/>
            <a:r>
              <a:rPr lang="ja-JP" altLang="en-US" dirty="0" smtClean="0"/>
              <a:t>書架による死人、けが人はなかった（私の知る限りでは）</a:t>
            </a:r>
            <a:endParaRPr kumimoji="1" lang="en-US" altLang="ja-JP" dirty="0" smtClean="0"/>
          </a:p>
          <a:p>
            <a:pPr lvl="1"/>
            <a:r>
              <a:rPr lang="ja-JP" altLang="en-US" dirty="0"/>
              <a:t>平時</a:t>
            </a:r>
            <a:r>
              <a:rPr lang="ja-JP" altLang="en-US" dirty="0" smtClean="0"/>
              <a:t>の備えが功をそうした事例</a:t>
            </a:r>
            <a:endParaRPr kumimoji="1" lang="en-US" altLang="ja-JP" dirty="0" smtClean="0"/>
          </a:p>
          <a:p>
            <a:endParaRPr kumimoji="1" lang="ja-JP" altLang="en-US" dirty="0"/>
          </a:p>
        </p:txBody>
      </p:sp>
    </p:spTree>
    <p:extLst>
      <p:ext uri="{BB962C8B-B14F-4D97-AF65-F5344CB8AC3E}">
        <p14:creationId xmlns:p14="http://schemas.microsoft.com/office/powerpoint/2010/main" val="62533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応急処置・</a:t>
            </a:r>
            <a:r>
              <a:rPr lang="ja-JP" altLang="en-US" dirty="0"/>
              <a:t>復旧作業</a:t>
            </a:r>
            <a:br>
              <a:rPr lang="ja-JP" altLang="en-US" dirty="0"/>
            </a:br>
            <a:r>
              <a:rPr kumimoji="1" lang="ja-JP" altLang="en-US" dirty="0" smtClean="0"/>
              <a:t>に使える道具を</a:t>
            </a:r>
            <a:r>
              <a:rPr lang="ja-JP" altLang="en-US" dirty="0" smtClean="0"/>
              <a:t>準備</a:t>
            </a:r>
            <a:r>
              <a:rPr kumimoji="1" lang="ja-JP" altLang="en-US" dirty="0" smtClean="0"/>
              <a:t>しておこう</a:t>
            </a:r>
            <a:endParaRPr kumimoji="1" lang="ja-JP" altLang="en-US" dirty="0"/>
          </a:p>
        </p:txBody>
      </p:sp>
      <p:sp>
        <p:nvSpPr>
          <p:cNvPr id="3" name="コンテンツ プレースホルダー 2"/>
          <p:cNvSpPr>
            <a:spLocks noGrp="1"/>
          </p:cNvSpPr>
          <p:nvPr>
            <p:ph sz="half" idx="1"/>
          </p:nvPr>
        </p:nvSpPr>
        <p:spPr>
          <a:xfrm>
            <a:off x="457200" y="1600200"/>
            <a:ext cx="4258816" cy="5141168"/>
          </a:xfrm>
        </p:spPr>
        <p:txBody>
          <a:bodyPr>
            <a:normAutofit fontScale="92500" lnSpcReduction="20000"/>
          </a:bodyPr>
          <a:lstStyle/>
          <a:p>
            <a:r>
              <a:rPr kumimoji="1" lang="ja-JP" altLang="en-US" dirty="0" smtClean="0"/>
              <a:t>装備</a:t>
            </a:r>
            <a:endParaRPr kumimoji="1" lang="en-US" altLang="ja-JP" dirty="0" smtClean="0"/>
          </a:p>
          <a:p>
            <a:pPr lvl="1"/>
            <a:r>
              <a:rPr kumimoji="1" lang="ja-JP" altLang="en-US" dirty="0" smtClean="0"/>
              <a:t>使い捨てマスク・ゴーグル</a:t>
            </a:r>
            <a:endParaRPr kumimoji="1" lang="en-US" altLang="ja-JP" dirty="0" smtClean="0"/>
          </a:p>
          <a:p>
            <a:pPr lvl="1"/>
            <a:r>
              <a:rPr lang="ja-JP" altLang="en-US" dirty="0" smtClean="0"/>
              <a:t>ヘルメット</a:t>
            </a:r>
            <a:endParaRPr lang="en-US" altLang="ja-JP" dirty="0" smtClean="0"/>
          </a:p>
          <a:p>
            <a:pPr lvl="1"/>
            <a:r>
              <a:rPr kumimoji="1" lang="ja-JP" altLang="en-US" dirty="0" smtClean="0"/>
              <a:t>軍手</a:t>
            </a:r>
            <a:endParaRPr kumimoji="1" lang="en-US" altLang="ja-JP" dirty="0" smtClean="0"/>
          </a:p>
          <a:p>
            <a:r>
              <a:rPr lang="ja-JP" altLang="en-US" dirty="0" smtClean="0"/>
              <a:t>工具・用具</a:t>
            </a:r>
            <a:endParaRPr lang="en-US" altLang="ja-JP" dirty="0" smtClean="0"/>
          </a:p>
          <a:p>
            <a:pPr lvl="1"/>
            <a:r>
              <a:rPr lang="ja-JP" altLang="en-US" dirty="0" smtClean="0"/>
              <a:t>バケツ</a:t>
            </a:r>
            <a:endParaRPr lang="en-US" altLang="ja-JP" dirty="0" smtClean="0"/>
          </a:p>
          <a:p>
            <a:pPr lvl="1"/>
            <a:r>
              <a:rPr kumimoji="1" lang="ja-JP" altLang="en-US" dirty="0"/>
              <a:t>懐中</a:t>
            </a:r>
            <a:r>
              <a:rPr kumimoji="1" lang="ja-JP" altLang="en-US" dirty="0" smtClean="0"/>
              <a:t>電灯</a:t>
            </a:r>
            <a:endParaRPr kumimoji="1" lang="en-US" altLang="ja-JP" dirty="0" smtClean="0"/>
          </a:p>
          <a:p>
            <a:pPr lvl="1"/>
            <a:r>
              <a:rPr lang="ja-JP" altLang="en-US" dirty="0" smtClean="0"/>
              <a:t>ブルーシート</a:t>
            </a:r>
            <a:endParaRPr lang="en-US" altLang="ja-JP" dirty="0" smtClean="0"/>
          </a:p>
          <a:p>
            <a:pPr lvl="1"/>
            <a:r>
              <a:rPr kumimoji="1" lang="ja-JP" altLang="en-US" dirty="0" smtClean="0"/>
              <a:t>工具（多様なドライバー等）</a:t>
            </a:r>
            <a:endParaRPr kumimoji="1" lang="en-US" altLang="ja-JP" dirty="0" smtClean="0"/>
          </a:p>
          <a:p>
            <a:pPr lvl="1"/>
            <a:r>
              <a:rPr lang="ja-JP" altLang="en-US" dirty="0" smtClean="0"/>
              <a:t>拡声器</a:t>
            </a:r>
            <a:endParaRPr lang="en-US" altLang="ja-JP" dirty="0" smtClean="0"/>
          </a:p>
          <a:p>
            <a:pPr lvl="1"/>
            <a:r>
              <a:rPr kumimoji="1" lang="ja-JP" altLang="en-US" dirty="0"/>
              <a:t>大型</a:t>
            </a:r>
            <a:r>
              <a:rPr kumimoji="1" lang="ja-JP" altLang="en-US" dirty="0" smtClean="0"/>
              <a:t>バール</a:t>
            </a:r>
            <a:endParaRPr kumimoji="1" lang="en-US" altLang="ja-JP" dirty="0" smtClean="0"/>
          </a:p>
          <a:p>
            <a:pPr lvl="1"/>
            <a:r>
              <a:rPr lang="ja-JP" altLang="en-US" dirty="0" smtClean="0"/>
              <a:t>つるはし</a:t>
            </a:r>
            <a:endParaRPr lang="en-US" altLang="ja-JP" dirty="0" smtClean="0"/>
          </a:p>
          <a:p>
            <a:pPr lvl="1"/>
            <a:r>
              <a:rPr lang="ja-JP" altLang="en-US" dirty="0" smtClean="0"/>
              <a:t>シャベル</a:t>
            </a:r>
            <a:endParaRPr lang="en-US" altLang="ja-JP" dirty="0" smtClean="0"/>
          </a:p>
          <a:p>
            <a:pPr lvl="1"/>
            <a:r>
              <a:rPr kumimoji="1" lang="ja-JP" altLang="en-US" dirty="0" smtClean="0"/>
              <a:t>脚立</a:t>
            </a:r>
            <a:endParaRPr kumimoji="1" lang="en-US" altLang="ja-JP" dirty="0" smtClean="0"/>
          </a:p>
        </p:txBody>
      </p:sp>
      <p:sp>
        <p:nvSpPr>
          <p:cNvPr id="7" name="コンテンツ プレースホルダー 6"/>
          <p:cNvSpPr>
            <a:spLocks noGrp="1"/>
          </p:cNvSpPr>
          <p:nvPr>
            <p:ph sz="half" idx="2"/>
          </p:nvPr>
        </p:nvSpPr>
        <p:spPr>
          <a:xfrm>
            <a:off x="4648200" y="1600200"/>
            <a:ext cx="4038600" cy="5141168"/>
          </a:xfrm>
        </p:spPr>
        <p:txBody>
          <a:bodyPr>
            <a:normAutofit fontScale="92500" lnSpcReduction="20000"/>
          </a:bodyPr>
          <a:lstStyle/>
          <a:p>
            <a:r>
              <a:rPr kumimoji="1" lang="ja-JP" altLang="en-US" dirty="0" smtClean="0"/>
              <a:t>消耗品</a:t>
            </a:r>
            <a:endParaRPr kumimoji="1" lang="en-US" altLang="ja-JP" dirty="0" smtClean="0"/>
          </a:p>
          <a:p>
            <a:pPr lvl="1"/>
            <a:r>
              <a:rPr kumimoji="1" lang="ja-JP" altLang="en-US" dirty="0" smtClean="0"/>
              <a:t>マジック</a:t>
            </a:r>
            <a:endParaRPr kumimoji="1" lang="en-US" altLang="ja-JP" dirty="0" smtClean="0"/>
          </a:p>
          <a:p>
            <a:pPr lvl="1"/>
            <a:r>
              <a:rPr lang="ja-JP" altLang="en-US" dirty="0" smtClean="0"/>
              <a:t>タオル</a:t>
            </a:r>
            <a:endParaRPr lang="en-US" altLang="ja-JP" dirty="0" smtClean="0"/>
          </a:p>
          <a:p>
            <a:pPr lvl="1"/>
            <a:r>
              <a:rPr kumimoji="1" lang="ja-JP" altLang="en-US" dirty="0"/>
              <a:t>掃除</a:t>
            </a:r>
            <a:r>
              <a:rPr kumimoji="1" lang="ja-JP" altLang="en-US" dirty="0" smtClean="0"/>
              <a:t>道具・ゴミ袋</a:t>
            </a:r>
            <a:endParaRPr kumimoji="1" lang="en-US" altLang="ja-JP" dirty="0" smtClean="0"/>
          </a:p>
          <a:p>
            <a:pPr lvl="1"/>
            <a:r>
              <a:rPr lang="ja-JP" altLang="en-US" dirty="0" smtClean="0"/>
              <a:t>ビニール</a:t>
            </a:r>
            <a:r>
              <a:rPr lang="ja-JP" altLang="en-US" dirty="0" err="1"/>
              <a:t>ひ</a:t>
            </a:r>
            <a:r>
              <a:rPr lang="ja-JP" altLang="en-US" dirty="0" err="1" smtClean="0"/>
              <a:t>も</a:t>
            </a:r>
            <a:r>
              <a:rPr lang="ja-JP" altLang="en-US" dirty="0" smtClean="0"/>
              <a:t>・はさみ</a:t>
            </a:r>
            <a:endParaRPr lang="en-US" altLang="ja-JP" dirty="0" smtClean="0"/>
          </a:p>
          <a:p>
            <a:pPr lvl="1"/>
            <a:r>
              <a:rPr kumimoji="1" lang="ja-JP" altLang="en-US" dirty="0" smtClean="0"/>
              <a:t>ガムテープ</a:t>
            </a:r>
            <a:endParaRPr kumimoji="1" lang="en-US" altLang="ja-JP" dirty="0" smtClean="0"/>
          </a:p>
          <a:p>
            <a:r>
              <a:rPr lang="ja-JP" altLang="en-US" dirty="0" smtClean="0"/>
              <a:t>その他</a:t>
            </a:r>
            <a:endParaRPr lang="en-US" altLang="ja-JP" dirty="0" smtClean="0"/>
          </a:p>
          <a:p>
            <a:pPr lvl="1"/>
            <a:r>
              <a:rPr lang="ja-JP" altLang="en-US" dirty="0" smtClean="0"/>
              <a:t>応急用品</a:t>
            </a:r>
            <a:endParaRPr lang="en-US" altLang="ja-JP" dirty="0" smtClean="0"/>
          </a:p>
          <a:p>
            <a:pPr lvl="1"/>
            <a:r>
              <a:rPr kumimoji="1" lang="ja-JP" altLang="en-US" dirty="0" smtClean="0"/>
              <a:t>カイロ等</a:t>
            </a:r>
            <a:endParaRPr kumimoji="1" lang="en-US" altLang="ja-JP" dirty="0" smtClean="0"/>
          </a:p>
          <a:p>
            <a:pPr lvl="1"/>
            <a:r>
              <a:rPr lang="ja-JP" altLang="en-US" dirty="0" smtClean="0"/>
              <a:t>ラジオ</a:t>
            </a:r>
            <a:endParaRPr lang="en-US" altLang="ja-JP" dirty="0" smtClean="0"/>
          </a:p>
          <a:p>
            <a:pPr lvl="1"/>
            <a:r>
              <a:rPr kumimoji="1" lang="ja-JP" altLang="en-US" dirty="0" smtClean="0"/>
              <a:t>カメラ</a:t>
            </a:r>
            <a:endParaRPr kumimoji="1" lang="en-US" altLang="ja-JP" dirty="0" smtClean="0"/>
          </a:p>
          <a:p>
            <a:pPr lvl="1"/>
            <a:r>
              <a:rPr lang="ja-JP" altLang="en-US" dirty="0"/>
              <a:t>携帯</a:t>
            </a:r>
            <a:r>
              <a:rPr lang="ja-JP" altLang="en-US" dirty="0" smtClean="0"/>
              <a:t>コンロ</a:t>
            </a:r>
            <a:endParaRPr lang="en-US" altLang="ja-JP" dirty="0" smtClean="0"/>
          </a:p>
          <a:p>
            <a:pPr lvl="1"/>
            <a:r>
              <a:rPr lang="ja-JP" altLang="en-US" dirty="0" smtClean="0"/>
              <a:t>カップ</a:t>
            </a:r>
            <a:r>
              <a:rPr lang="ja-JP" altLang="en-US" dirty="0"/>
              <a:t>麺</a:t>
            </a:r>
            <a:r>
              <a:rPr kumimoji="1" lang="ja-JP" altLang="en-US" dirty="0" smtClean="0"/>
              <a:t>・飲料水</a:t>
            </a:r>
            <a:endParaRPr kumimoji="1" lang="en-US" altLang="ja-JP" dirty="0" smtClean="0"/>
          </a:p>
        </p:txBody>
      </p:sp>
      <p:sp>
        <p:nvSpPr>
          <p:cNvPr id="8" name="テキスト ボックス 7"/>
          <p:cNvSpPr txBox="1"/>
          <p:nvPr/>
        </p:nvSpPr>
        <p:spPr>
          <a:xfrm>
            <a:off x="2483768" y="6197823"/>
            <a:ext cx="5184576" cy="615553"/>
          </a:xfrm>
          <a:prstGeom prst="rect">
            <a:avLst/>
          </a:prstGeom>
          <a:noFill/>
        </p:spPr>
        <p:txBody>
          <a:bodyPr wrap="square" rtlCol="0">
            <a:spAutoFit/>
          </a:bodyPr>
          <a:lstStyle/>
          <a:p>
            <a:r>
              <a:rPr lang="ja-JP" altLang="en-US" sz="1600" dirty="0" smtClean="0"/>
              <a:t>詳細：</a:t>
            </a:r>
            <a:r>
              <a:rPr lang="ja-JP" altLang="en-US" sz="1600" dirty="0"/>
              <a:t>福岡県西方沖地震（</a:t>
            </a:r>
            <a:r>
              <a:rPr lang="en-US" altLang="ja-JP" sz="1600" dirty="0"/>
              <a:t>2005</a:t>
            </a:r>
            <a:r>
              <a:rPr lang="ja-JP" altLang="en-US" sz="1600" dirty="0" smtClean="0"/>
              <a:t>年）</a:t>
            </a:r>
            <a:r>
              <a:rPr lang="ja-JP" altLang="en-US" sz="1600" dirty="0"/>
              <a:t>での経験に</a:t>
            </a:r>
            <a:r>
              <a:rPr lang="ja-JP" altLang="en-US" sz="1600" dirty="0" smtClean="0"/>
              <a:t>基づくリスト</a:t>
            </a:r>
            <a:endParaRPr lang="en-US" altLang="ja-JP" sz="1600" dirty="0" smtClean="0"/>
          </a:p>
          <a:p>
            <a:r>
              <a:rPr lang="en-US" altLang="ja-JP" dirty="0" smtClean="0"/>
              <a:t>http</a:t>
            </a:r>
            <a:r>
              <a:rPr lang="en-US" altLang="ja-JP" dirty="0"/>
              <a:t>://savemlak.jp/wiki</a:t>
            </a:r>
            <a:r>
              <a:rPr lang="en-US" altLang="ja-JP" dirty="0" smtClean="0"/>
              <a:t>/</a:t>
            </a:r>
            <a:r>
              <a:rPr lang="ja-JP" altLang="en-US" dirty="0"/>
              <a:t>復旧作業に必要な</a:t>
            </a:r>
            <a:r>
              <a:rPr lang="ja-JP" altLang="en-US" dirty="0" smtClean="0"/>
              <a:t>物</a:t>
            </a:r>
            <a:endParaRPr lang="ja-JP" altLang="en-US" dirty="0"/>
          </a:p>
        </p:txBody>
      </p:sp>
    </p:spTree>
    <p:extLst>
      <p:ext uri="{BB962C8B-B14F-4D97-AF65-F5344CB8AC3E}">
        <p14:creationId xmlns:p14="http://schemas.microsoft.com/office/powerpoint/2010/main" val="149218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停電時の明かりを用意しておこう</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normAutofit fontScale="92500" lnSpcReduction="10000"/>
          </a:bodyPr>
          <a:lstStyle/>
          <a:p>
            <a:r>
              <a:rPr kumimoji="1" lang="ja-JP" altLang="en-US" dirty="0" smtClean="0"/>
              <a:t>災害時と復旧時に明かりが必要</a:t>
            </a:r>
            <a:endParaRPr kumimoji="1" lang="en-US" altLang="ja-JP" dirty="0" smtClean="0"/>
          </a:p>
          <a:p>
            <a:pPr lvl="1"/>
            <a:r>
              <a:rPr kumimoji="1" lang="ja-JP" altLang="en-US" dirty="0" smtClean="0"/>
              <a:t>書庫には窓がない</a:t>
            </a:r>
            <a:r>
              <a:rPr lang="ja-JP" altLang="en-US" dirty="0"/>
              <a:t>（</a:t>
            </a:r>
            <a:r>
              <a:rPr kumimoji="1" lang="ja-JP" altLang="en-US" dirty="0" smtClean="0"/>
              <a:t>昼間でも停電すると真っ暗）</a:t>
            </a:r>
            <a:endParaRPr kumimoji="1" lang="en-US" altLang="ja-JP" dirty="0" smtClean="0"/>
          </a:p>
          <a:p>
            <a:r>
              <a:rPr lang="ja-JP" altLang="en-US" dirty="0" smtClean="0"/>
              <a:t>停電時の明かり対策</a:t>
            </a:r>
            <a:endParaRPr lang="en-US" altLang="ja-JP" dirty="0" smtClean="0"/>
          </a:p>
          <a:p>
            <a:pPr lvl="1"/>
            <a:r>
              <a:rPr lang="ja-JP" altLang="en-US" dirty="0"/>
              <a:t>充電式 非常用蛍光灯</a:t>
            </a:r>
            <a:endParaRPr kumimoji="1" lang="en-US" altLang="ja-JP" dirty="0" smtClean="0"/>
          </a:p>
          <a:p>
            <a:pPr lvl="2"/>
            <a:r>
              <a:rPr lang="ja-JP" altLang="en-US" dirty="0" smtClean="0"/>
              <a:t>普段は電気を充電して停電時にはその蓄電池で発光</a:t>
            </a:r>
            <a:endParaRPr lang="en-US" altLang="ja-JP" dirty="0" smtClean="0"/>
          </a:p>
          <a:p>
            <a:pPr lvl="2"/>
            <a:r>
              <a:rPr lang="ja-JP" altLang="en-US" dirty="0" smtClean="0"/>
              <a:t>災害発生時、書庫内</a:t>
            </a:r>
            <a:r>
              <a:rPr lang="ja-JP" altLang="en-US" dirty="0"/>
              <a:t>に人がいるかどうかの</a:t>
            </a:r>
            <a:r>
              <a:rPr lang="ja-JP" altLang="en-US" dirty="0" smtClean="0"/>
              <a:t>確認にあるとよい</a:t>
            </a:r>
            <a:endParaRPr lang="en-US" altLang="ja-JP" dirty="0" smtClean="0"/>
          </a:p>
          <a:p>
            <a:pPr lvl="1"/>
            <a:r>
              <a:rPr lang="ja-JP" altLang="en-US" dirty="0" smtClean="0"/>
              <a:t>ランタン</a:t>
            </a:r>
            <a:endParaRPr lang="en-US" altLang="ja-JP" dirty="0" smtClean="0"/>
          </a:p>
          <a:p>
            <a:pPr lvl="2"/>
            <a:r>
              <a:rPr lang="ja-JP" altLang="en-US" dirty="0" smtClean="0"/>
              <a:t>両手があくので便利</a:t>
            </a:r>
            <a:endParaRPr lang="en-US" altLang="ja-JP" dirty="0" smtClean="0"/>
          </a:p>
          <a:p>
            <a:pPr lvl="1"/>
            <a:r>
              <a:rPr lang="ja-JP" altLang="en-US" dirty="0" smtClean="0"/>
              <a:t>ヘッドランプ</a:t>
            </a:r>
            <a:endParaRPr lang="en-US" altLang="ja-JP" dirty="0" smtClean="0"/>
          </a:p>
          <a:p>
            <a:pPr lvl="2"/>
            <a:r>
              <a:rPr kumimoji="1" lang="ja-JP" altLang="en-US" dirty="0" smtClean="0"/>
              <a:t>両手があくので便利</a:t>
            </a:r>
            <a:endParaRPr kumimoji="1" lang="en-US" altLang="ja-JP" dirty="0" smtClean="0"/>
          </a:p>
        </p:txBody>
      </p:sp>
      <p:pic>
        <p:nvPicPr>
          <p:cNvPr id="1026" name="Picture 2" descr="ファイル:A lantern-shaped flash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101" y="4242725"/>
            <a:ext cx="1333922" cy="17785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75656" y="6397878"/>
            <a:ext cx="5484194" cy="415498"/>
          </a:xfrm>
          <a:prstGeom prst="rect">
            <a:avLst/>
          </a:prstGeom>
          <a:noFill/>
        </p:spPr>
        <p:txBody>
          <a:bodyPr wrap="none" rtlCol="0">
            <a:spAutoFit/>
          </a:bodyPr>
          <a:lstStyle/>
          <a:p>
            <a:r>
              <a:rPr lang="ja-JP" altLang="en-US" sz="1050" dirty="0" smtClean="0"/>
              <a:t>ランタンの写真 </a:t>
            </a:r>
            <a:r>
              <a:rPr lang="en-US" altLang="ja-JP" sz="1050" dirty="0" smtClean="0"/>
              <a:t>http</a:t>
            </a:r>
            <a:r>
              <a:rPr lang="en-US" altLang="ja-JP" sz="1050" dirty="0"/>
              <a:t>://</a:t>
            </a:r>
            <a:r>
              <a:rPr lang="en-US" altLang="ja-JP" sz="1050" dirty="0" smtClean="0"/>
              <a:t>ja.wikipedia.org/wiki/</a:t>
            </a:r>
            <a:r>
              <a:rPr lang="ja-JP" altLang="en-US" sz="1050" dirty="0" smtClean="0"/>
              <a:t>ファイル</a:t>
            </a:r>
            <a:r>
              <a:rPr lang="en-US" altLang="ja-JP" sz="1050" dirty="0" smtClean="0"/>
              <a:t>A:A_lantern-shaped_flashlight.JPG</a:t>
            </a:r>
          </a:p>
          <a:p>
            <a:r>
              <a:rPr lang="ja-JP" altLang="en-US" sz="1050" dirty="0" smtClean="0"/>
              <a:t>ヘッドランプの写真 </a:t>
            </a:r>
            <a:r>
              <a:rPr lang="en-US" altLang="ja-JP" sz="1050" dirty="0" smtClean="0"/>
              <a:t>http</a:t>
            </a:r>
            <a:r>
              <a:rPr lang="en-US" altLang="ja-JP" sz="1050" dirty="0"/>
              <a:t>://ja.wikipedia.org/wiki/</a:t>
            </a:r>
            <a:r>
              <a:rPr lang="ja-JP" altLang="en-US" sz="1050" dirty="0"/>
              <a:t>ファイル</a:t>
            </a:r>
            <a:r>
              <a:rPr lang="en-US" altLang="ja-JP" sz="1050" dirty="0" smtClean="0"/>
              <a:t>A:A_flashlight_to_install_to_a_head.JPG</a:t>
            </a:r>
            <a:endParaRPr kumimoji="1" lang="ja-JP" altLang="en-US" sz="1050" dirty="0"/>
          </a:p>
        </p:txBody>
      </p:sp>
      <p:pic>
        <p:nvPicPr>
          <p:cNvPr id="1028" name="Picture 4" descr="http://upload.wikimedia.org/wikipedia/commons/0/04/A_flashlight_to_install_to_a_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919" y="5085184"/>
            <a:ext cx="1448742" cy="108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1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4617</TotalTime>
  <Words>2084</Words>
  <Application>Microsoft Office PowerPoint</Application>
  <PresentationFormat>画面に合わせる (4:3)</PresentationFormat>
  <Paragraphs>315</Paragraphs>
  <Slides>36</Slides>
  <Notes>2</Notes>
  <HiddenSlides>0</HiddenSlides>
  <MMClips>0</MMClips>
  <ScaleCrop>false</ScaleCrop>
  <HeadingPairs>
    <vt:vector size="4" baseType="variant">
      <vt:variant>
        <vt:lpstr>テーマ</vt:lpstr>
      </vt:variant>
      <vt:variant>
        <vt:i4>2</vt:i4>
      </vt:variant>
      <vt:variant>
        <vt:lpstr>スライド タイトル</vt:lpstr>
      </vt:variant>
      <vt:variant>
        <vt:i4>36</vt:i4>
      </vt:variant>
    </vt:vector>
  </HeadingPairs>
  <TitlesOfParts>
    <vt:vector size="38" baseType="lpstr">
      <vt:lpstr>Office ​​テーマ</vt:lpstr>
      <vt:lpstr>デザインの設定</vt:lpstr>
      <vt:lpstr>今後に向けて図書館ができること</vt:lpstr>
      <vt:lpstr>今回のテーマ：  『どんな時にも立ち上がれる 図書館を目ざして』</vt:lpstr>
      <vt:lpstr>自己紹介</vt:lpstr>
      <vt:lpstr>目次</vt:lpstr>
      <vt:lpstr>saveMLAKプロジェクトとは</vt:lpstr>
      <vt:lpstr>災害時・災害後に起こること</vt:lpstr>
      <vt:lpstr>建物・書架などの耐震対策を しておこう</vt:lpstr>
      <vt:lpstr>応急処置・復旧作業 に使える道具を準備しておこう</vt:lpstr>
      <vt:lpstr>停電時の明かりを用意しておこう</vt:lpstr>
      <vt:lpstr>携帯電話の充電池を 持ち歩くようにしよう</vt:lpstr>
      <vt:lpstr>安否確認のための 緊急連絡用の名簿整備しておこう</vt:lpstr>
      <vt:lpstr>クラウドにデータをバックアップしよう</vt:lpstr>
      <vt:lpstr>Dropbox https://www.dropbox.com/</vt:lpstr>
      <vt:lpstr>地理的に離れたところに 公式Webサイトサーバを置こう</vt:lpstr>
      <vt:lpstr>仮想専用サーバ</vt:lpstr>
      <vt:lpstr>通信のチャンネルを増やしておこう --アマチュア無線--</vt:lpstr>
      <vt:lpstr>通信のチャンネルを増やしておこう --携帯電話(ネット)--</vt:lpstr>
      <vt:lpstr>通信のチャンネルを増やしておこう --フリーメール--</vt:lpstr>
      <vt:lpstr>Gmail https://mail.google.com/</vt:lpstr>
      <vt:lpstr>発信のチャネルを増やしておこう</vt:lpstr>
      <vt:lpstr>Twitter　　https://twitter.com/</vt:lpstr>
      <vt:lpstr>Facebook http://www.facebook.com/</vt:lpstr>
      <vt:lpstr>はてなブログ http://d.hatena.ne.jp/</vt:lpstr>
      <vt:lpstr>被災情報を体系的・持続的に 発信できるようになっておこう</vt:lpstr>
      <vt:lpstr>saveMLAK http://savemlak.jp/</vt:lpstr>
      <vt:lpstr>Flickr http://www.flickr.com/</vt:lpstr>
      <vt:lpstr>平時の街並みを保存する</vt:lpstr>
      <vt:lpstr>平時の街並みを保存する 例：中津川デジタルアーカイブ http://nlib.jp/nakatsugawaarchive/</vt:lpstr>
      <vt:lpstr>郷土資料など一点物をデジタル化して地理的に遠いところ（クラウド上）へ</vt:lpstr>
      <vt:lpstr>例：山中湖の古写真（山中湖情報創造館） http://www.flickr.com/photos/lib-yamanakako/collections/72157623231436875/</vt:lpstr>
      <vt:lpstr>受援力をつけておこう</vt:lpstr>
      <vt:lpstr>Amazonのほしいものリスト http://www.amazon.co.jp/</vt:lpstr>
      <vt:lpstr>地理的に離れた自治体（の公共図書館）と普段から交流しておこう --対向支援の有効性--</vt:lpstr>
      <vt:lpstr>分野・地域を超えた同志・仲間・友人を作ろう</vt:lpstr>
      <vt:lpstr>ここで紹介したサービスを 普段から使っておこう</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今後に向けて図書館ができること</dc:title>
  <dc:creator>yuka</dc:creator>
  <cp:lastModifiedBy>yuka</cp:lastModifiedBy>
  <cp:revision>85</cp:revision>
  <cp:lastPrinted>2011-10-02T15:53:11Z</cp:lastPrinted>
  <dcterms:created xsi:type="dcterms:W3CDTF">2011-09-27T14:50:58Z</dcterms:created>
  <dcterms:modified xsi:type="dcterms:W3CDTF">2011-10-07T02:02:54Z</dcterms:modified>
</cp:coreProperties>
</file>